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support.formlabs.com/s/article/Choosing-the-Right-Material?language=de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support.formlabs.com/s/article/Choosing-the-Right-Material?language=de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e3bd15dec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e3bd15dec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ea15b34572_0_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g2ea15b34572_0_5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de"/>
              <a:t>https://formlabs.com/de/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g2ea15b34572_0_5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e24d6af3a9_0_7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g2e24d6af3a9_0_76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de"/>
              <a:t>https://formlabs.com/de/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g2e24d6af3a9_0_76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ea2240b8ae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g2ea2240b8ae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de"/>
              <a:t>https://formlabs.com/de/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2ea2240b8ae_0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e24d6af3a9_0_14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g2e24d6af3a9_0_14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ea15b34572_0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2ea15b34572_0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cd7b9bee0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cd7b9bee0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25723762d4a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25723762d4a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e24d6af3a9_0_9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" name="Google Shape;91;g2e24d6af3a9_0_95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00"/>
              <a:buFont typeface="Calibri"/>
              <a:buNone/>
            </a:pPr>
            <a:r>
              <a:rPr lang="de" u="sng">
                <a:solidFill>
                  <a:schemeClr val="hlink"/>
                </a:solidFill>
                <a:hlinkClick r:id="rId2"/>
              </a:rPr>
              <a:t>https://support.formlabs.com/s/article/Choosing-the-Right-Material?language=de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g2e24d6af3a9_0_95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ea15b34572_0_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g2ea15b34572_0_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00"/>
              <a:buFont typeface="Calibri"/>
              <a:buNone/>
            </a:pPr>
            <a:r>
              <a:rPr lang="de" u="sng">
                <a:solidFill>
                  <a:schemeClr val="hlink"/>
                </a:solidFill>
                <a:hlinkClick r:id="rId2"/>
              </a:rPr>
              <a:t>https://support.formlabs.com/s/article/Choosing-the-Right-Material?language=de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g2ea15b34572_0_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ea2240b8ae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g2ea2240b8ae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de"/>
              <a:t>https://formlabs.com/de/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g2ea2240b8ae_0_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e24d6af3a9_0_14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" name="Google Shape;114;g2e24d6af3a9_0_14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2e24d6af3a9_0_14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ea15b34572_0_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g2ea15b34572_0_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2ea15b34572_0_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ea15b34572_0_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g2ea15b34572_0_4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de"/>
              <a:t>https://formlabs.com/de/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g2ea15b34572_0_4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575072" y="622313"/>
            <a:ext cx="79938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575072" y="1396603"/>
            <a:ext cx="7993800" cy="34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7839363" y="317879"/>
            <a:ext cx="7296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575072" y="317879"/>
            <a:ext cx="72378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278523" y="317879"/>
            <a:ext cx="2700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enner ohne Bild 2">
  <p:cSld name="Trenner ohne Bild 2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4"/>
          <p:cNvSpPr txBox="1"/>
          <p:nvPr>
            <p:ph type="title"/>
          </p:nvPr>
        </p:nvSpPr>
        <p:spPr>
          <a:xfrm>
            <a:off x="575072" y="3561003"/>
            <a:ext cx="5995200" cy="12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0" type="dt"/>
          </p:nvPr>
        </p:nvSpPr>
        <p:spPr>
          <a:xfrm>
            <a:off x="7839363" y="317879"/>
            <a:ext cx="7296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60" name="Google Shape;60;p14"/>
          <p:cNvSpPr txBox="1"/>
          <p:nvPr>
            <p:ph idx="11" type="ftr"/>
          </p:nvPr>
        </p:nvSpPr>
        <p:spPr>
          <a:xfrm>
            <a:off x="575072" y="317879"/>
            <a:ext cx="72378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278523" y="317879"/>
            <a:ext cx="270000" cy="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l">
              <a:spcBef>
                <a:spcPts val="0"/>
              </a:spcBef>
              <a:buNone/>
              <a:def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l">
              <a:spcBef>
                <a:spcPts val="0"/>
              </a:spcBef>
              <a:buNone/>
              <a:def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l">
              <a:spcBef>
                <a:spcPts val="0"/>
              </a:spcBef>
              <a:buNone/>
              <a:def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l">
              <a:spcBef>
                <a:spcPts val="0"/>
              </a:spcBef>
              <a:buNone/>
              <a:def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l">
              <a:spcBef>
                <a:spcPts val="0"/>
              </a:spcBef>
              <a:buNone/>
              <a:def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l">
              <a:spcBef>
                <a:spcPts val="0"/>
              </a:spcBef>
              <a:buNone/>
              <a:def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l">
              <a:spcBef>
                <a:spcPts val="0"/>
              </a:spcBef>
              <a:buNone/>
              <a:def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l">
              <a:spcBef>
                <a:spcPts val="0"/>
              </a:spcBef>
              <a:buNone/>
              <a:defRPr b="0" i="0" sz="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Relationship Id="rId4" Type="http://schemas.openxmlformats.org/officeDocument/2006/relationships/image" Target="../media/image18.jpg"/><Relationship Id="rId5" Type="http://schemas.openxmlformats.org/officeDocument/2006/relationships/image" Target="../media/image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Relationship Id="rId4" Type="http://schemas.openxmlformats.org/officeDocument/2006/relationships/image" Target="../media/image6.jpg"/><Relationship Id="rId5" Type="http://schemas.openxmlformats.org/officeDocument/2006/relationships/image" Target="../media/image19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hyperlink" Target="http://www.flaeming-mint.de" TargetMode="External"/><Relationship Id="rId5" Type="http://schemas.openxmlformats.org/officeDocument/2006/relationships/image" Target="../media/image2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jpg"/><Relationship Id="rId4" Type="http://schemas.openxmlformats.org/officeDocument/2006/relationships/image" Target="../media/image8.jpg"/><Relationship Id="rId5" Type="http://schemas.openxmlformats.org/officeDocument/2006/relationships/image" Target="../media/image1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Relationship Id="rId4" Type="http://schemas.openxmlformats.org/officeDocument/2006/relationships/image" Target="../media/image4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Relationship Id="rId4" Type="http://schemas.openxmlformats.org/officeDocument/2006/relationships/image" Target="../media/image4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jpg"/><Relationship Id="rId4" Type="http://schemas.openxmlformats.org/officeDocument/2006/relationships/image" Target="../media/image10.jpg"/><Relationship Id="rId5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oogle Shape;66;p15"/>
          <p:cNvGrpSpPr/>
          <p:nvPr/>
        </p:nvGrpSpPr>
        <p:grpSpPr>
          <a:xfrm>
            <a:off x="152400" y="152400"/>
            <a:ext cx="8602133" cy="4838700"/>
            <a:chOff x="152400" y="152400"/>
            <a:chExt cx="8602133" cy="4838700"/>
          </a:xfrm>
        </p:grpSpPr>
        <p:pic>
          <p:nvPicPr>
            <p:cNvPr id="67" name="Google Shape;67;p1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2400" y="152400"/>
              <a:ext cx="8602133" cy="4838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Google Shape;68;p15"/>
            <p:cNvPicPr preferRelativeResize="0"/>
            <p:nvPr/>
          </p:nvPicPr>
          <p:blipFill rotWithShape="1">
            <a:blip r:embed="rId3">
              <a:alphaModFix/>
            </a:blip>
            <a:srcRect b="22456" l="31917" r="0" t="61681"/>
            <a:stretch/>
          </p:blipFill>
          <p:spPr>
            <a:xfrm>
              <a:off x="2897825" y="3804225"/>
              <a:ext cx="5856701" cy="76755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4"/>
          <p:cNvSpPr txBox="1"/>
          <p:nvPr>
            <p:ph type="title"/>
          </p:nvPr>
        </p:nvSpPr>
        <p:spPr>
          <a:xfrm>
            <a:off x="548554" y="622325"/>
            <a:ext cx="44103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de"/>
              <a:t>Regenbogen Rakete</a:t>
            </a:r>
            <a:endParaRPr/>
          </a:p>
        </p:txBody>
      </p:sp>
      <p:pic>
        <p:nvPicPr>
          <p:cNvPr id="146" name="Google Shape;146;p24"/>
          <p:cNvPicPr preferRelativeResize="0"/>
          <p:nvPr/>
        </p:nvPicPr>
        <p:blipFill rotWithShape="1">
          <a:blip r:embed="rId3">
            <a:alphaModFix/>
          </a:blip>
          <a:srcRect b="9134" l="0" r="0" t="9159"/>
          <a:stretch/>
        </p:blipFill>
        <p:spPr>
          <a:xfrm>
            <a:off x="879400" y="1657275"/>
            <a:ext cx="3340374" cy="2855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4"/>
          <p:cNvPicPr preferRelativeResize="0"/>
          <p:nvPr/>
        </p:nvPicPr>
        <p:blipFill rotWithShape="1">
          <a:blip r:embed="rId4">
            <a:alphaModFix/>
          </a:blip>
          <a:srcRect b="8995" l="0" r="0" t="9003"/>
          <a:stretch/>
        </p:blipFill>
        <p:spPr>
          <a:xfrm>
            <a:off x="4311825" y="1660650"/>
            <a:ext cx="3511176" cy="2862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4"/>
          <p:cNvPicPr preferRelativeResize="0"/>
          <p:nvPr/>
        </p:nvPicPr>
        <p:blipFill rotWithShape="1">
          <a:blip r:embed="rId5">
            <a:alphaModFix/>
          </a:blip>
          <a:srcRect b="7380" l="7389" r="7380" t="7389"/>
          <a:stretch/>
        </p:blipFill>
        <p:spPr>
          <a:xfrm>
            <a:off x="4311825" y="-42575"/>
            <a:ext cx="1668998" cy="1613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5"/>
          <p:cNvPicPr preferRelativeResize="0"/>
          <p:nvPr/>
        </p:nvPicPr>
        <p:blipFill rotWithShape="1">
          <a:blip r:embed="rId3">
            <a:alphaModFix amt="51000"/>
          </a:blip>
          <a:srcRect b="0" l="9008" r="0" t="0"/>
          <a:stretch/>
        </p:blipFill>
        <p:spPr>
          <a:xfrm rot="-5400000">
            <a:off x="2518576" y="-257649"/>
            <a:ext cx="3924948" cy="57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5"/>
          <p:cNvSpPr txBox="1"/>
          <p:nvPr/>
        </p:nvSpPr>
        <p:spPr>
          <a:xfrm>
            <a:off x="5810579" y="4682761"/>
            <a:ext cx="14922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None/>
            </a:pPr>
            <a:r>
              <a:rPr lang="de">
                <a:solidFill>
                  <a:srgbClr val="434343"/>
                </a:solidFill>
              </a:rPr>
              <a:t>Lötkolben</a:t>
            </a:r>
            <a:endParaRPr b="0" i="0" sz="14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6" name="Google Shape;156;p25"/>
          <p:cNvCxnSpPr>
            <a:stCxn id="155" idx="0"/>
          </p:cNvCxnSpPr>
          <p:nvPr/>
        </p:nvCxnSpPr>
        <p:spPr>
          <a:xfrm rot="10800000">
            <a:off x="6211079" y="3973261"/>
            <a:ext cx="345600" cy="709500"/>
          </a:xfrm>
          <a:prstGeom prst="straightConnector1">
            <a:avLst/>
          </a:prstGeom>
          <a:noFill/>
          <a:ln cap="flat" cmpd="sng" w="28575">
            <a:solidFill>
              <a:srgbClr val="FF57B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57" name="Google Shape;157;p25"/>
          <p:cNvSpPr txBox="1"/>
          <p:nvPr/>
        </p:nvSpPr>
        <p:spPr>
          <a:xfrm>
            <a:off x="7361054" y="1633336"/>
            <a:ext cx="14922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None/>
            </a:pPr>
            <a:r>
              <a:rPr lang="de">
                <a:solidFill>
                  <a:srgbClr val="434343"/>
                </a:solidFill>
              </a:rPr>
              <a:t>Feuerfeste Unterlage</a:t>
            </a:r>
            <a:endParaRPr b="0" i="0" sz="14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25"/>
          <p:cNvSpPr txBox="1"/>
          <p:nvPr/>
        </p:nvSpPr>
        <p:spPr>
          <a:xfrm>
            <a:off x="5567313" y="229044"/>
            <a:ext cx="10824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None/>
            </a:pPr>
            <a:r>
              <a:rPr lang="de">
                <a:solidFill>
                  <a:srgbClr val="434343"/>
                </a:solidFill>
              </a:rPr>
              <a:t>Lötzinn</a:t>
            </a:r>
            <a:endParaRPr b="0" i="0" sz="16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5"/>
          <p:cNvSpPr txBox="1"/>
          <p:nvPr/>
        </p:nvSpPr>
        <p:spPr>
          <a:xfrm>
            <a:off x="4318379" y="299110"/>
            <a:ext cx="14922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None/>
            </a:pPr>
            <a:r>
              <a:rPr lang="de">
                <a:solidFill>
                  <a:srgbClr val="434343"/>
                </a:solidFill>
              </a:rPr>
              <a:t>Lötstation</a:t>
            </a:r>
            <a:endParaRPr b="0" i="0" sz="14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0" name="Google Shape;160;p25"/>
          <p:cNvCxnSpPr/>
          <p:nvPr/>
        </p:nvCxnSpPr>
        <p:spPr>
          <a:xfrm flipH="1">
            <a:off x="3562400" y="616000"/>
            <a:ext cx="1149900" cy="903300"/>
          </a:xfrm>
          <a:prstGeom prst="straightConnector1">
            <a:avLst/>
          </a:prstGeom>
          <a:noFill/>
          <a:ln cap="flat" cmpd="sng" w="28575">
            <a:solidFill>
              <a:srgbClr val="FF57B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61" name="Google Shape;161;p25"/>
          <p:cNvCxnSpPr/>
          <p:nvPr/>
        </p:nvCxnSpPr>
        <p:spPr>
          <a:xfrm flipH="1">
            <a:off x="6211150" y="984125"/>
            <a:ext cx="1149900" cy="903300"/>
          </a:xfrm>
          <a:prstGeom prst="straightConnector1">
            <a:avLst/>
          </a:prstGeom>
          <a:noFill/>
          <a:ln cap="flat" cmpd="sng" w="28575">
            <a:solidFill>
              <a:srgbClr val="FF57B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62" name="Google Shape;162;p25"/>
          <p:cNvCxnSpPr>
            <a:stCxn id="163" idx="3"/>
          </p:cNvCxnSpPr>
          <p:nvPr/>
        </p:nvCxnSpPr>
        <p:spPr>
          <a:xfrm flipH="1" rot="10800000">
            <a:off x="1605413" y="3839731"/>
            <a:ext cx="1669500" cy="383700"/>
          </a:xfrm>
          <a:prstGeom prst="straightConnector1">
            <a:avLst/>
          </a:prstGeom>
          <a:noFill/>
          <a:ln cap="flat" cmpd="sng" w="28575">
            <a:solidFill>
              <a:srgbClr val="FF57B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64" name="Google Shape;164;p25"/>
          <p:cNvSpPr txBox="1"/>
          <p:nvPr/>
        </p:nvSpPr>
        <p:spPr>
          <a:xfrm>
            <a:off x="7431329" y="800161"/>
            <a:ext cx="14922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None/>
            </a:pPr>
            <a:r>
              <a:rPr lang="de">
                <a:solidFill>
                  <a:srgbClr val="434343"/>
                </a:solidFill>
              </a:rPr>
              <a:t>Dritte Hand</a:t>
            </a:r>
            <a:endParaRPr b="0" i="0" sz="14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5"/>
          <p:cNvSpPr txBox="1"/>
          <p:nvPr/>
        </p:nvSpPr>
        <p:spPr>
          <a:xfrm>
            <a:off x="7492929" y="2775111"/>
            <a:ext cx="14922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None/>
            </a:pPr>
            <a:r>
              <a:rPr lang="de">
                <a:solidFill>
                  <a:srgbClr val="434343"/>
                </a:solidFill>
              </a:rPr>
              <a:t>Rauch-</a:t>
            </a:r>
            <a:endParaRPr>
              <a:solidFill>
                <a:srgbClr val="434343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None/>
            </a:pPr>
            <a:r>
              <a:rPr lang="de">
                <a:solidFill>
                  <a:srgbClr val="434343"/>
                </a:solidFill>
              </a:rPr>
              <a:t>Absaugung</a:t>
            </a:r>
            <a:r>
              <a:rPr lang="de">
                <a:solidFill>
                  <a:srgbClr val="434343"/>
                </a:solidFill>
              </a:rPr>
              <a:t> </a:t>
            </a:r>
            <a:endParaRPr b="0" i="0" sz="14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6" name="Google Shape;166;p25"/>
          <p:cNvCxnSpPr/>
          <p:nvPr/>
        </p:nvCxnSpPr>
        <p:spPr>
          <a:xfrm flipH="1">
            <a:off x="6858125" y="2888500"/>
            <a:ext cx="634800" cy="27300"/>
          </a:xfrm>
          <a:prstGeom prst="straightConnector1">
            <a:avLst/>
          </a:prstGeom>
          <a:noFill/>
          <a:ln cap="flat" cmpd="sng" w="28575">
            <a:solidFill>
              <a:srgbClr val="FF57B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67" name="Google Shape;167;p25"/>
          <p:cNvCxnSpPr/>
          <p:nvPr/>
        </p:nvCxnSpPr>
        <p:spPr>
          <a:xfrm flipH="1">
            <a:off x="5923825" y="2000825"/>
            <a:ext cx="1507500" cy="730200"/>
          </a:xfrm>
          <a:prstGeom prst="straightConnector1">
            <a:avLst/>
          </a:prstGeom>
          <a:noFill/>
          <a:ln cap="flat" cmpd="sng" w="28575">
            <a:solidFill>
              <a:srgbClr val="FF57B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68" name="Google Shape;168;p25"/>
          <p:cNvSpPr txBox="1"/>
          <p:nvPr/>
        </p:nvSpPr>
        <p:spPr>
          <a:xfrm>
            <a:off x="4379979" y="4752811"/>
            <a:ext cx="14922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None/>
            </a:pPr>
            <a:r>
              <a:rPr lang="de">
                <a:solidFill>
                  <a:srgbClr val="434343"/>
                </a:solidFill>
              </a:rPr>
              <a:t>Lötschwamm</a:t>
            </a:r>
            <a:endParaRPr b="0" i="0" sz="14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9" name="Google Shape;169;p25"/>
          <p:cNvCxnSpPr>
            <a:stCxn id="168" idx="0"/>
          </p:cNvCxnSpPr>
          <p:nvPr/>
        </p:nvCxnSpPr>
        <p:spPr>
          <a:xfrm flipH="1" rot="10800000">
            <a:off x="5126079" y="4157911"/>
            <a:ext cx="633600" cy="594900"/>
          </a:xfrm>
          <a:prstGeom prst="straightConnector1">
            <a:avLst/>
          </a:prstGeom>
          <a:noFill/>
          <a:ln cap="flat" cmpd="sng" w="28575">
            <a:solidFill>
              <a:srgbClr val="FF57B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70" name="Google Shape;170;p25"/>
          <p:cNvCxnSpPr>
            <a:stCxn id="159" idx="3"/>
          </p:cNvCxnSpPr>
          <p:nvPr/>
        </p:nvCxnSpPr>
        <p:spPr>
          <a:xfrm flipH="1">
            <a:off x="5102279" y="426160"/>
            <a:ext cx="708300" cy="1668300"/>
          </a:xfrm>
          <a:prstGeom prst="straightConnector1">
            <a:avLst/>
          </a:prstGeom>
          <a:noFill/>
          <a:ln cap="flat" cmpd="sng" w="28575">
            <a:solidFill>
              <a:srgbClr val="FF57B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63" name="Google Shape;163;p25"/>
          <p:cNvSpPr txBox="1"/>
          <p:nvPr/>
        </p:nvSpPr>
        <p:spPr>
          <a:xfrm>
            <a:off x="523013" y="4096381"/>
            <a:ext cx="10824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None/>
            </a:pPr>
            <a:r>
              <a:rPr lang="de">
                <a:solidFill>
                  <a:srgbClr val="434343"/>
                </a:solidFill>
              </a:rPr>
              <a:t>Flachzange</a:t>
            </a:r>
            <a:endParaRPr b="0" i="0" sz="16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5"/>
          <p:cNvSpPr txBox="1"/>
          <p:nvPr/>
        </p:nvSpPr>
        <p:spPr>
          <a:xfrm>
            <a:off x="2322275" y="4793875"/>
            <a:ext cx="15546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None/>
            </a:pPr>
            <a:r>
              <a:rPr lang="de">
                <a:solidFill>
                  <a:srgbClr val="434343"/>
                </a:solidFill>
              </a:rPr>
              <a:t>Seitenschneider</a:t>
            </a:r>
            <a:endParaRPr b="0" i="0" sz="16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2" name="Google Shape;172;p25"/>
          <p:cNvCxnSpPr>
            <a:stCxn id="171" idx="0"/>
          </p:cNvCxnSpPr>
          <p:nvPr/>
        </p:nvCxnSpPr>
        <p:spPr>
          <a:xfrm flipH="1" rot="10800000">
            <a:off x="3099575" y="4096375"/>
            <a:ext cx="596400" cy="697500"/>
          </a:xfrm>
          <a:prstGeom prst="straightConnector1">
            <a:avLst/>
          </a:prstGeom>
          <a:noFill/>
          <a:ln cap="flat" cmpd="sng" w="28575">
            <a:solidFill>
              <a:srgbClr val="FF57B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73" name="Google Shape;173;p25"/>
          <p:cNvCxnSpPr>
            <a:stCxn id="174" idx="3"/>
          </p:cNvCxnSpPr>
          <p:nvPr/>
        </p:nvCxnSpPr>
        <p:spPr>
          <a:xfrm>
            <a:off x="1326613" y="2902156"/>
            <a:ext cx="1620000" cy="188100"/>
          </a:xfrm>
          <a:prstGeom prst="straightConnector1">
            <a:avLst/>
          </a:prstGeom>
          <a:noFill/>
          <a:ln cap="flat" cmpd="sng" w="28575">
            <a:solidFill>
              <a:srgbClr val="FF57B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74" name="Google Shape;174;p25"/>
          <p:cNvSpPr txBox="1"/>
          <p:nvPr/>
        </p:nvSpPr>
        <p:spPr>
          <a:xfrm>
            <a:off x="244213" y="2775106"/>
            <a:ext cx="10824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None/>
            </a:pPr>
            <a:r>
              <a:rPr lang="de">
                <a:solidFill>
                  <a:srgbClr val="434343"/>
                </a:solidFill>
              </a:rPr>
              <a:t>Schutzbrille</a:t>
            </a:r>
            <a:endParaRPr b="0" i="0" sz="16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6"/>
          <p:cNvSpPr txBox="1"/>
          <p:nvPr>
            <p:ph type="title"/>
          </p:nvPr>
        </p:nvSpPr>
        <p:spPr>
          <a:xfrm>
            <a:off x="548554" y="622325"/>
            <a:ext cx="44103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de"/>
              <a:t>Lötverbindung</a:t>
            </a:r>
            <a:endParaRPr/>
          </a:p>
        </p:txBody>
      </p:sp>
      <p:pic>
        <p:nvPicPr>
          <p:cNvPr id="181" name="Google Shape;181;p26"/>
          <p:cNvPicPr preferRelativeResize="0"/>
          <p:nvPr/>
        </p:nvPicPr>
        <p:blipFill rotWithShape="1">
          <a:blip r:embed="rId3">
            <a:alphaModFix/>
          </a:blip>
          <a:srcRect b="0" l="5664" r="6654" t="0"/>
          <a:stretch/>
        </p:blipFill>
        <p:spPr>
          <a:xfrm>
            <a:off x="520737" y="1660650"/>
            <a:ext cx="4465925" cy="286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6"/>
          <p:cNvPicPr preferRelativeResize="0"/>
          <p:nvPr/>
        </p:nvPicPr>
        <p:blipFill rotWithShape="1">
          <a:blip r:embed="rId4">
            <a:alphaModFix/>
          </a:blip>
          <a:srcRect b="7380" l="7389" r="7380" t="7389"/>
          <a:stretch/>
        </p:blipFill>
        <p:spPr>
          <a:xfrm>
            <a:off x="4311825" y="-42575"/>
            <a:ext cx="1668998" cy="1613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46600" y="622313"/>
            <a:ext cx="2854050" cy="404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7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de"/>
              <a:t>Sicherheit</a:t>
            </a:r>
            <a:endParaRPr/>
          </a:p>
        </p:txBody>
      </p:sp>
      <p:pic>
        <p:nvPicPr>
          <p:cNvPr id="189" name="Google Shape;189;p27"/>
          <p:cNvPicPr preferRelativeResize="0"/>
          <p:nvPr/>
        </p:nvPicPr>
        <p:blipFill rotWithShape="1">
          <a:blip r:embed="rId3">
            <a:alphaModFix/>
          </a:blip>
          <a:srcRect b="32598" l="0" r="0" t="17957"/>
          <a:stretch/>
        </p:blipFill>
        <p:spPr>
          <a:xfrm>
            <a:off x="917476" y="225850"/>
            <a:ext cx="7309025" cy="49176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28"/>
          <p:cNvPicPr preferRelativeResize="0"/>
          <p:nvPr/>
        </p:nvPicPr>
        <p:blipFill rotWithShape="1">
          <a:blip r:embed="rId3">
            <a:alphaModFix/>
          </a:blip>
          <a:srcRect b="0" l="0" r="0" t="46723"/>
          <a:stretch/>
        </p:blipFill>
        <p:spPr>
          <a:xfrm>
            <a:off x="1310452" y="0"/>
            <a:ext cx="7833548" cy="5679273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8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de"/>
              <a:t>Sicherheit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220475" y="469900"/>
            <a:ext cx="7372500" cy="9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2A363B"/>
                </a:solidFill>
              </a:rPr>
              <a:t>Unser Mitmach - </a:t>
            </a:r>
            <a:r>
              <a:rPr lang="de" sz="3600">
                <a:solidFill>
                  <a:srgbClr val="2A363B"/>
                </a:solidFill>
              </a:rPr>
              <a:t>Führerschein</a:t>
            </a:r>
            <a:br>
              <a:rPr lang="de" sz="4500">
                <a:solidFill>
                  <a:srgbClr val="2A363B"/>
                </a:solidFill>
              </a:rPr>
            </a:br>
            <a:r>
              <a:rPr lang="de" sz="1800">
                <a:solidFill>
                  <a:srgbClr val="2A363B"/>
                </a:solidFill>
              </a:rPr>
              <a:t>Selbermachen an Projekttagen! </a:t>
            </a:r>
            <a:endParaRPr/>
          </a:p>
        </p:txBody>
      </p:sp>
      <p:pic>
        <p:nvPicPr>
          <p:cNvPr id="74" name="Google Shape;74;p16"/>
          <p:cNvPicPr preferRelativeResize="0"/>
          <p:nvPr/>
        </p:nvPicPr>
        <p:blipFill rotWithShape="1">
          <a:blip r:embed="rId3">
            <a:alphaModFix/>
          </a:blip>
          <a:srcRect b="10554" l="6444" r="8085" t="4735"/>
          <a:stretch/>
        </p:blipFill>
        <p:spPr>
          <a:xfrm>
            <a:off x="4969675" y="1431600"/>
            <a:ext cx="3701673" cy="2382575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6"/>
          <p:cNvSpPr/>
          <p:nvPr/>
        </p:nvSpPr>
        <p:spPr>
          <a:xfrm>
            <a:off x="4959450" y="1400925"/>
            <a:ext cx="3701700" cy="2484900"/>
          </a:xfrm>
          <a:prstGeom prst="rect">
            <a:avLst/>
          </a:prstGeom>
          <a:noFill/>
          <a:ln cap="flat" cmpd="sng" w="76200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76" name="Google Shape;76;p16"/>
          <p:cNvCxnSpPr/>
          <p:nvPr/>
        </p:nvCxnSpPr>
        <p:spPr>
          <a:xfrm rot="10800000">
            <a:off x="6994400" y="3057575"/>
            <a:ext cx="378300" cy="2862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7" name="Google Shape;77;p16"/>
          <p:cNvSpPr txBox="1"/>
          <p:nvPr/>
        </p:nvSpPr>
        <p:spPr>
          <a:xfrm>
            <a:off x="4959450" y="3998225"/>
            <a:ext cx="2914200" cy="5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 u="sng">
                <a:solidFill>
                  <a:schemeClr val="hlink"/>
                </a:solidFill>
                <a:hlinkClick r:id="rId4"/>
              </a:rPr>
              <a:t>www.flaeming-mint.de</a:t>
            </a:r>
            <a:endParaRPr sz="1800">
              <a:solidFill>
                <a:srgbClr val="CC0000"/>
              </a:solidFill>
            </a:endParaRPr>
          </a:p>
        </p:txBody>
      </p:sp>
      <p:pic>
        <p:nvPicPr>
          <p:cNvPr id="78" name="Google Shape;78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713927">
            <a:off x="803479" y="1345326"/>
            <a:ext cx="2783016" cy="3710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/>
        </p:nvSpPr>
        <p:spPr>
          <a:xfrm>
            <a:off x="220475" y="469900"/>
            <a:ext cx="7372500" cy="72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2100">
                <a:solidFill>
                  <a:srgbClr val="2A363B"/>
                </a:solidFill>
              </a:rPr>
              <a:t>Ein</a:t>
            </a:r>
            <a:r>
              <a:rPr b="1" lang="de" sz="2100">
                <a:solidFill>
                  <a:srgbClr val="2A363B"/>
                </a:solidFill>
              </a:rPr>
              <a:t>führung in Elektronik und Löten</a:t>
            </a:r>
            <a:br>
              <a:rPr lang="de" sz="4500">
                <a:solidFill>
                  <a:srgbClr val="2A363B"/>
                </a:solidFill>
              </a:rPr>
            </a:br>
            <a:r>
              <a:rPr lang="de" sz="1800">
                <a:solidFill>
                  <a:srgbClr val="2A363B"/>
                </a:solidFill>
              </a:rPr>
              <a:t>Wir löten eine LED-Lötbausatz!</a:t>
            </a:r>
            <a:endParaRPr/>
          </a:p>
        </p:txBody>
      </p:sp>
      <p:sp>
        <p:nvSpPr>
          <p:cNvPr id="84" name="Google Shape;84;p17"/>
          <p:cNvSpPr txBox="1"/>
          <p:nvPr/>
        </p:nvSpPr>
        <p:spPr>
          <a:xfrm>
            <a:off x="325925" y="1787500"/>
            <a:ext cx="56529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1456" lvl="0" marL="271456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Char char="→"/>
            </a:pPr>
            <a:r>
              <a:rPr lang="de" sz="1800">
                <a:solidFill>
                  <a:srgbClr val="2A363B"/>
                </a:solidFill>
              </a:rPr>
              <a:t>Strom, Leitfähigkeit, Schaltkreis</a:t>
            </a:r>
            <a:r>
              <a:rPr lang="de" sz="1800">
                <a:solidFill>
                  <a:srgbClr val="2A363B"/>
                </a:solidFill>
              </a:rPr>
              <a:t>  </a:t>
            </a:r>
            <a:endParaRPr>
              <a:solidFill>
                <a:schemeClr val="dk1"/>
              </a:solidFill>
            </a:endParaRPr>
          </a:p>
          <a:p>
            <a:pPr indent="-271462" lvl="0" marL="271462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Char char="→"/>
            </a:pPr>
            <a:r>
              <a:rPr lang="de" sz="1800">
                <a:solidFill>
                  <a:srgbClr val="2A363B"/>
                </a:solidFill>
              </a:rPr>
              <a:t>Bauteile des Lötbausatzes</a:t>
            </a:r>
            <a:endParaRPr>
              <a:solidFill>
                <a:schemeClr val="dk1"/>
              </a:solidFill>
            </a:endParaRPr>
          </a:p>
          <a:p>
            <a:pPr indent="-271462" lvl="0" marL="271462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Char char="→"/>
            </a:pPr>
            <a:r>
              <a:rPr lang="de" sz="1800">
                <a:solidFill>
                  <a:srgbClr val="2A363B"/>
                </a:solidFill>
              </a:rPr>
              <a:t>Lötarbeitsplatz und Lötkolben</a:t>
            </a:r>
            <a:endParaRPr sz="1800">
              <a:solidFill>
                <a:srgbClr val="2A363B"/>
              </a:solidFill>
            </a:endParaRPr>
          </a:p>
          <a:p>
            <a:pPr indent="-271462" lvl="0" marL="271462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Char char="→"/>
            </a:pPr>
            <a:r>
              <a:rPr lang="de" sz="1800">
                <a:solidFill>
                  <a:srgbClr val="2A363B"/>
                </a:solidFill>
              </a:rPr>
              <a:t>Sicherheit!</a:t>
            </a:r>
            <a:endParaRPr sz="1800">
              <a:solidFill>
                <a:srgbClr val="2A363B"/>
              </a:solidFill>
            </a:endParaRPr>
          </a:p>
          <a:p>
            <a:pPr indent="-271462" lvl="0" marL="271462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A363B"/>
              </a:buClr>
              <a:buSzPts val="1800"/>
              <a:buChar char="→"/>
            </a:pPr>
            <a:r>
              <a:rPr lang="de" sz="1800">
                <a:solidFill>
                  <a:srgbClr val="2A363B"/>
                </a:solidFill>
              </a:rPr>
              <a:t>Üben, üben, üben…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85" name="Google Shape;85;p17"/>
          <p:cNvPicPr preferRelativeResize="0"/>
          <p:nvPr/>
        </p:nvPicPr>
        <p:blipFill rotWithShape="1">
          <a:blip r:embed="rId3">
            <a:alphaModFix/>
          </a:blip>
          <a:srcRect b="0" l="5626" r="5626" t="0"/>
          <a:stretch/>
        </p:blipFill>
        <p:spPr>
          <a:xfrm>
            <a:off x="5184575" y="3068850"/>
            <a:ext cx="1903848" cy="161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7"/>
          <p:cNvPicPr preferRelativeResize="0"/>
          <p:nvPr/>
        </p:nvPicPr>
        <p:blipFill rotWithShape="1">
          <a:blip r:embed="rId4">
            <a:alphaModFix/>
          </a:blip>
          <a:srcRect b="4764" l="0" r="0" t="14616"/>
          <a:stretch/>
        </p:blipFill>
        <p:spPr>
          <a:xfrm>
            <a:off x="7178400" y="3068825"/>
            <a:ext cx="1513123" cy="1619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45451" y="261825"/>
            <a:ext cx="2753602" cy="2073799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7"/>
          <p:cNvSpPr/>
          <p:nvPr/>
        </p:nvSpPr>
        <p:spPr>
          <a:xfrm>
            <a:off x="6675750" y="2415275"/>
            <a:ext cx="693000" cy="5739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00FF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de"/>
              <a:t>Strom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95" name="Google Shape;95;p18"/>
          <p:cNvSpPr txBox="1"/>
          <p:nvPr/>
        </p:nvSpPr>
        <p:spPr>
          <a:xfrm>
            <a:off x="545266" y="3430629"/>
            <a:ext cx="4296900" cy="25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2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" name="Google Shape;9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38016" y="681685"/>
            <a:ext cx="3867965" cy="3867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de"/>
              <a:t>Stromerzeugung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3" name="Google Shape;103;p19"/>
          <p:cNvSpPr txBox="1"/>
          <p:nvPr/>
        </p:nvSpPr>
        <p:spPr>
          <a:xfrm>
            <a:off x="545266" y="3430629"/>
            <a:ext cx="4296900" cy="25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200" u="none" cap="none" strike="noStrik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9075" y="970725"/>
            <a:ext cx="6645851" cy="362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 txBox="1"/>
          <p:nvPr>
            <p:ph type="title"/>
          </p:nvPr>
        </p:nvSpPr>
        <p:spPr>
          <a:xfrm>
            <a:off x="548554" y="622325"/>
            <a:ext cx="44103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de"/>
              <a:t>Silberoxyd-Batterie</a:t>
            </a:r>
            <a:endParaRPr/>
          </a:p>
        </p:txBody>
      </p:sp>
      <p:pic>
        <p:nvPicPr>
          <p:cNvPr id="111" name="Google Shape;111;p20"/>
          <p:cNvPicPr preferRelativeResize="0"/>
          <p:nvPr/>
        </p:nvPicPr>
        <p:blipFill rotWithShape="1">
          <a:blip r:embed="rId3">
            <a:alphaModFix/>
          </a:blip>
          <a:srcRect b="45047" l="0" r="0" t="9032"/>
          <a:stretch/>
        </p:blipFill>
        <p:spPr>
          <a:xfrm>
            <a:off x="421600" y="1252525"/>
            <a:ext cx="8617524" cy="3264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de"/>
              <a:t>Schaltkreis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118" name="Google Shape;11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6275" y="2253125"/>
            <a:ext cx="4308500" cy="274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15875" y="292250"/>
            <a:ext cx="4135650" cy="171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431304" y="466735"/>
            <a:ext cx="59955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de"/>
              <a:t>Schaltkreis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126" name="Google Shape;12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6275" y="2253125"/>
            <a:ext cx="4308500" cy="274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15875" y="292250"/>
            <a:ext cx="4135650" cy="17199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8" name="Google Shape;128;p22"/>
          <p:cNvCxnSpPr/>
          <p:nvPr/>
        </p:nvCxnSpPr>
        <p:spPr>
          <a:xfrm flipH="1" rot="10800000">
            <a:off x="4794450" y="1375775"/>
            <a:ext cx="1632300" cy="12627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rgbClr val="FF57B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9" name="Google Shape;129;p22"/>
          <p:cNvCxnSpPr>
            <a:endCxn id="127" idx="0"/>
          </p:cNvCxnSpPr>
          <p:nvPr/>
        </p:nvCxnSpPr>
        <p:spPr>
          <a:xfrm flipH="1" rot="5400000">
            <a:off x="4270100" y="1405850"/>
            <a:ext cx="2952000" cy="724800"/>
          </a:xfrm>
          <a:prstGeom prst="curvedConnector5">
            <a:avLst>
              <a:gd fmla="val 20868" name="adj1"/>
              <a:gd fmla="val -218150" name="adj2"/>
              <a:gd fmla="val 108067" name="adj3"/>
            </a:avLst>
          </a:prstGeom>
          <a:noFill/>
          <a:ln cap="flat" cmpd="sng" w="28575">
            <a:solidFill>
              <a:srgbClr val="FF57B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0" name="Google Shape;130;p22"/>
          <p:cNvCxnSpPr>
            <a:endCxn id="127" idx="1"/>
          </p:cNvCxnSpPr>
          <p:nvPr/>
        </p:nvCxnSpPr>
        <p:spPr>
          <a:xfrm flipH="1" rot="5400000">
            <a:off x="2654975" y="1813137"/>
            <a:ext cx="3406200" cy="2084400"/>
          </a:xfrm>
          <a:prstGeom prst="curvedConnector4">
            <a:avLst>
              <a:gd fmla="val 37376" name="adj1"/>
              <a:gd fmla="val 111424" name="adj2"/>
            </a:avLst>
          </a:prstGeom>
          <a:noFill/>
          <a:ln cap="flat" cmpd="sng" w="28575">
            <a:solidFill>
              <a:srgbClr val="FF57B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3"/>
          <p:cNvSpPr txBox="1"/>
          <p:nvPr>
            <p:ph type="title"/>
          </p:nvPr>
        </p:nvSpPr>
        <p:spPr>
          <a:xfrm>
            <a:off x="548544" y="622325"/>
            <a:ext cx="2572500" cy="6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de"/>
              <a:t>Robo Robin</a:t>
            </a:r>
            <a:endParaRPr/>
          </a:p>
        </p:txBody>
      </p:sp>
      <p:pic>
        <p:nvPicPr>
          <p:cNvPr id="137" name="Google Shape;13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4475" y="1657276"/>
            <a:ext cx="3791698" cy="2855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1660641"/>
            <a:ext cx="3791700" cy="2862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1999" y="-149227"/>
            <a:ext cx="1314150" cy="1744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