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</p:sldIdLst>
  <p:sldSz cy="5143500" cx="9144000"/>
  <p:notesSz cx="6858000" cy="9144000"/>
  <p:embeddedFontLst>
    <p:embeddedFont>
      <p:font typeface="Montserrat"/>
      <p:regular r:id="rId49"/>
      <p:bold r:id="rId50"/>
      <p:italic r:id="rId51"/>
      <p:boldItalic r:id="rId52"/>
    </p:embeddedFont>
    <p:embeddedFont>
      <p:font typeface="Open Sans SemiBold"/>
      <p:regular r:id="rId53"/>
      <p:bold r:id="rId54"/>
      <p:italic r:id="rId55"/>
      <p:boldItalic r:id="rId56"/>
    </p:embeddedFont>
    <p:embeddedFont>
      <p:font typeface="Open Sans ExtraBold"/>
      <p:bold r:id="rId57"/>
      <p:boldItalic r:id="rId5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362">
          <p15:clr>
            <a:srgbClr val="747775"/>
          </p15:clr>
        </p15:guide>
        <p15:guide id="4" orient="horz" pos="540">
          <p15:clr>
            <a:srgbClr val="747775"/>
          </p15:clr>
        </p15:guide>
        <p15:guide id="5" pos="272">
          <p15:clr>
            <a:srgbClr val="747775"/>
          </p15:clr>
        </p15:guide>
      </p15:sldGuideLst>
    </p:ext>
    <p:ext uri="GoogleSlidesCustomDataVersion2">
      <go:slidesCustomData xmlns:go="http://customooxmlschemas.google.com/" r:id="rId59" roundtripDataSignature="AMtx7mgyEWJ/d7r315TNu899JIG7tPcPV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C41BF4D-60FA-4F82-BBC4-08466262E32A}">
  <a:tblStyle styleId="{4C41BF4D-60FA-4F82-BBC4-08466262E32A}" styleName="Table_0">
    <a:wholeTbl>
      <a:tcTxStyle b="off" i="off">
        <a:font>
          <a:latin typeface="Neusa Next Std"/>
          <a:ea typeface="Neusa Next Std"/>
          <a:cs typeface="Neusa Next Std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  <p:guide pos="362"/>
        <p:guide pos="540" orient="horz"/>
        <p:guide pos="272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font" Target="fonts/Montserrat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Montserrat-italic.fntdata"/><Relationship Id="rId50" Type="http://schemas.openxmlformats.org/officeDocument/2006/relationships/font" Target="fonts/Montserrat-bold.fntdata"/><Relationship Id="rId53" Type="http://schemas.openxmlformats.org/officeDocument/2006/relationships/font" Target="fonts/OpenSansSemiBold-regular.fntdata"/><Relationship Id="rId52" Type="http://schemas.openxmlformats.org/officeDocument/2006/relationships/font" Target="fonts/Montserrat-boldItalic.fntdata"/><Relationship Id="rId11" Type="http://schemas.openxmlformats.org/officeDocument/2006/relationships/slide" Target="slides/slide5.xml"/><Relationship Id="rId55" Type="http://schemas.openxmlformats.org/officeDocument/2006/relationships/font" Target="fonts/OpenSansSemiBold-italic.fntdata"/><Relationship Id="rId10" Type="http://schemas.openxmlformats.org/officeDocument/2006/relationships/slide" Target="slides/slide4.xml"/><Relationship Id="rId54" Type="http://schemas.openxmlformats.org/officeDocument/2006/relationships/font" Target="fonts/OpenSansSemiBold-bold.fntdata"/><Relationship Id="rId13" Type="http://schemas.openxmlformats.org/officeDocument/2006/relationships/slide" Target="slides/slide7.xml"/><Relationship Id="rId57" Type="http://schemas.openxmlformats.org/officeDocument/2006/relationships/font" Target="fonts/OpenSansExtraBold-bold.fntdata"/><Relationship Id="rId12" Type="http://schemas.openxmlformats.org/officeDocument/2006/relationships/slide" Target="slides/slide6.xml"/><Relationship Id="rId56" Type="http://schemas.openxmlformats.org/officeDocument/2006/relationships/font" Target="fonts/OpenSansSemiBold-boldItalic.fntdata"/><Relationship Id="rId15" Type="http://schemas.openxmlformats.org/officeDocument/2006/relationships/slide" Target="slides/slide9.xml"/><Relationship Id="rId59" Type="http://customschemas.google.com/relationships/presentationmetadata" Target="metadata"/><Relationship Id="rId14" Type="http://schemas.openxmlformats.org/officeDocument/2006/relationships/slide" Target="slides/slide8.xml"/><Relationship Id="rId58" Type="http://schemas.openxmlformats.org/officeDocument/2006/relationships/font" Target="fonts/OpenSansExtraBold-bold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" name="Google Shape;7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026747f7f9_0_17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7" name="Google Shape;147;g3026747f7f9_0_17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026747f7f9_0_19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0" name="Google Shape;160;g3026747f7f9_0_1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026747f7f9_0_14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7" name="Google Shape;167;g3026747f7f9_0_1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" name="Google Shape;181;p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Inkscape Demo (mit nachmachen)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- Formen zeichnen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- Farben, Füll, Outlines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- Formen Kombinieren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- Text schreiben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026747f7f9_0_2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026747f7f9_0_2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5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2" name="Google Shape;202;p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5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0" name="Google Shape;210;p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1" name="Google Shape;221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026747f7f9_0_2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7" name="Google Shape;227;g3026747f7f9_0_2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3" name="Google Shape;233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026747f7f9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026747f7f9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6" name="Google Shape;246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54" name="Google Shape;254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6" name="Google Shape;266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026747f7f9_0_2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0" name="Google Shape;280;g3026747f7f9_0_2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6" name="Google Shape;286;p4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3" name="Google Shape;293;p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5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1" name="Google Shape;301;p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5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08" name="Google Shape;308;p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5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16" name="Google Shape;316;p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25" name="Google Shape;325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0" name="Google Shape;340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55" name="Google Shape;355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2" name="Google Shape;37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4" name="Google Shape;384;p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http://www.cutlasercut.com/resources/tips-and-advice/what-is-laser-kerf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http://www.instructables.com/id/How-to-Adjust-for-Wood-Thickness-and-Kerf-on-a-Las/</a:t>
            </a:r>
            <a:endParaRPr/>
          </a:p>
        </p:txBody>
      </p:sp>
      <p:sp>
        <p:nvSpPr>
          <p:cNvPr id="385" name="Google Shape;385;p1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93" name="Google Shape;393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5" name="Google Shape;405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Inkscape Demo (mit nachmachen)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- Formen zeichnen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- Farben, Füll, Outlines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- Formen Kombinieren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- Text schreiben</a:t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3" name="Google Shape;41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5" name="Google Shape;42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40" name="Google Shape;440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51" name="Google Shape;451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" name="Google Shape;10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2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63" name="Google Shape;463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4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72" name="Google Shape;472;p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4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84" name="Google Shape;484;p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" name="Google Shape;10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" name="Google Shape;11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1" name="Google Shape;131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1" name="Google Shape;141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3026747f7f9_0_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g3026747f7f9_0_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g3026747f7f9_0_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3026747f7f9_0_3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g3026747f7f9_0_3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g3026747f7f9_0_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3026747f7f9_0_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, Inhalt und Bild (rechts)">
  <p:cSld name="Titel, Inhalt und Bild (rechts)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026747f7f9_0_45"/>
          <p:cNvSpPr/>
          <p:nvPr>
            <p:ph idx="2" type="pic"/>
          </p:nvPr>
        </p:nvSpPr>
        <p:spPr>
          <a:xfrm>
            <a:off x="5138738" y="0"/>
            <a:ext cx="4005300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52" name="Google Shape;52;g3026747f7f9_0_45"/>
          <p:cNvSpPr txBox="1"/>
          <p:nvPr>
            <p:ph type="title"/>
          </p:nvPr>
        </p:nvSpPr>
        <p:spPr>
          <a:xfrm>
            <a:off x="575072" y="622313"/>
            <a:ext cx="79938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" name="Google Shape;53;g3026747f7f9_0_45"/>
          <p:cNvSpPr txBox="1"/>
          <p:nvPr>
            <p:ph idx="1" type="body"/>
          </p:nvPr>
        </p:nvSpPr>
        <p:spPr>
          <a:xfrm>
            <a:off x="575072" y="1396603"/>
            <a:ext cx="4186500" cy="34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54" name="Google Shape;54;g3026747f7f9_0_45"/>
          <p:cNvSpPr txBox="1"/>
          <p:nvPr>
            <p:ph idx="10" type="dt"/>
          </p:nvPr>
        </p:nvSpPr>
        <p:spPr>
          <a:xfrm>
            <a:off x="7839363" y="317879"/>
            <a:ext cx="7296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g3026747f7f9_0_45"/>
          <p:cNvSpPr txBox="1"/>
          <p:nvPr>
            <p:ph idx="11" type="ftr"/>
          </p:nvPr>
        </p:nvSpPr>
        <p:spPr>
          <a:xfrm>
            <a:off x="575072" y="317879"/>
            <a:ext cx="72378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g3026747f7f9_0_45"/>
          <p:cNvSpPr txBox="1"/>
          <p:nvPr>
            <p:ph idx="12" type="sldNum"/>
          </p:nvPr>
        </p:nvSpPr>
        <p:spPr>
          <a:xfrm>
            <a:off x="278523" y="317879"/>
            <a:ext cx="2700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 1">
  <p:cSld name="Nur Titel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026747f7f9_0_52"/>
          <p:cNvSpPr txBox="1"/>
          <p:nvPr>
            <p:ph type="title"/>
          </p:nvPr>
        </p:nvSpPr>
        <p:spPr>
          <a:xfrm>
            <a:off x="575072" y="622313"/>
            <a:ext cx="79938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9" name="Google Shape;59;g3026747f7f9_0_52"/>
          <p:cNvSpPr txBox="1"/>
          <p:nvPr>
            <p:ph idx="10" type="dt"/>
          </p:nvPr>
        </p:nvSpPr>
        <p:spPr>
          <a:xfrm>
            <a:off x="7839363" y="317879"/>
            <a:ext cx="7296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g3026747f7f9_0_52"/>
          <p:cNvSpPr txBox="1"/>
          <p:nvPr>
            <p:ph idx="11" type="ftr"/>
          </p:nvPr>
        </p:nvSpPr>
        <p:spPr>
          <a:xfrm>
            <a:off x="575072" y="317879"/>
            <a:ext cx="72378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g3026747f7f9_0_52"/>
          <p:cNvSpPr txBox="1"/>
          <p:nvPr>
            <p:ph idx="12" type="sldNum"/>
          </p:nvPr>
        </p:nvSpPr>
        <p:spPr>
          <a:xfrm>
            <a:off x="278523" y="317879"/>
            <a:ext cx="2700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026747f7f9_0_57"/>
          <p:cNvSpPr txBox="1"/>
          <p:nvPr>
            <p:ph type="title"/>
          </p:nvPr>
        </p:nvSpPr>
        <p:spPr>
          <a:xfrm>
            <a:off x="575072" y="622313"/>
            <a:ext cx="79938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" name="Google Shape;64;g3026747f7f9_0_57"/>
          <p:cNvSpPr txBox="1"/>
          <p:nvPr>
            <p:ph idx="1" type="body"/>
          </p:nvPr>
        </p:nvSpPr>
        <p:spPr>
          <a:xfrm>
            <a:off x="575072" y="1396603"/>
            <a:ext cx="7993800" cy="34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g3026747f7f9_0_57"/>
          <p:cNvSpPr txBox="1"/>
          <p:nvPr>
            <p:ph idx="10" type="dt"/>
          </p:nvPr>
        </p:nvSpPr>
        <p:spPr>
          <a:xfrm>
            <a:off x="7839363" y="317879"/>
            <a:ext cx="7296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g3026747f7f9_0_57"/>
          <p:cNvSpPr txBox="1"/>
          <p:nvPr>
            <p:ph idx="11" type="ftr"/>
          </p:nvPr>
        </p:nvSpPr>
        <p:spPr>
          <a:xfrm>
            <a:off x="575072" y="317879"/>
            <a:ext cx="72378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g3026747f7f9_0_57"/>
          <p:cNvSpPr txBox="1"/>
          <p:nvPr>
            <p:ph idx="12" type="sldNum"/>
          </p:nvPr>
        </p:nvSpPr>
        <p:spPr>
          <a:xfrm>
            <a:off x="278523" y="317879"/>
            <a:ext cx="2700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, Inhalt (14pt) und Bild (rechts)">
  <p:cSld name="Titel, Inhalt (14pt) und Bild (rechts)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026747f7f9_0_63"/>
          <p:cNvSpPr/>
          <p:nvPr>
            <p:ph idx="2" type="pic"/>
          </p:nvPr>
        </p:nvSpPr>
        <p:spPr>
          <a:xfrm>
            <a:off x="5138738" y="0"/>
            <a:ext cx="4005300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70" name="Google Shape;70;g3026747f7f9_0_63"/>
          <p:cNvSpPr txBox="1"/>
          <p:nvPr>
            <p:ph type="title"/>
          </p:nvPr>
        </p:nvSpPr>
        <p:spPr>
          <a:xfrm>
            <a:off x="575072" y="622313"/>
            <a:ext cx="79938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1" name="Google Shape;71;g3026747f7f9_0_63"/>
          <p:cNvSpPr txBox="1"/>
          <p:nvPr>
            <p:ph idx="1" type="body"/>
          </p:nvPr>
        </p:nvSpPr>
        <p:spPr>
          <a:xfrm>
            <a:off x="575072" y="1396603"/>
            <a:ext cx="4186500" cy="34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984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/>
            </a:lvl1pPr>
            <a:lvl2pPr indent="-298450" lvl="1" marL="9144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/>
            </a:lvl2pPr>
            <a:lvl3pPr indent="-298450" lvl="2" marL="13716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/>
            </a:lvl3pPr>
            <a:lvl4pPr indent="-298450" lvl="3" marL="18288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/>
            </a:lvl4pPr>
            <a:lvl5pPr indent="-298450" lvl="4" marL="22860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72" name="Google Shape;72;g3026747f7f9_0_63"/>
          <p:cNvSpPr txBox="1"/>
          <p:nvPr>
            <p:ph idx="10" type="dt"/>
          </p:nvPr>
        </p:nvSpPr>
        <p:spPr>
          <a:xfrm>
            <a:off x="7839363" y="317879"/>
            <a:ext cx="7296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3" name="Google Shape;73;g3026747f7f9_0_63"/>
          <p:cNvSpPr txBox="1"/>
          <p:nvPr>
            <p:ph idx="11" type="ftr"/>
          </p:nvPr>
        </p:nvSpPr>
        <p:spPr>
          <a:xfrm>
            <a:off x="575072" y="317879"/>
            <a:ext cx="72378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Google Shape;74;g3026747f7f9_0_63"/>
          <p:cNvSpPr txBox="1"/>
          <p:nvPr>
            <p:ph idx="12" type="sldNum"/>
          </p:nvPr>
        </p:nvSpPr>
        <p:spPr>
          <a:xfrm>
            <a:off x="278523" y="317879"/>
            <a:ext cx="2700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g3026747f7f9_0_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g3026747f7f9_0_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g3026747f7f9_0_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g3026747f7f9_0_1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g3026747f7f9_0_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g3026747f7f9_0_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g3026747f7f9_0_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g3026747f7f9_0_1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g3026747f7f9_0_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g3026747f7f9_0_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g3026747f7f9_0_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g3026747f7f9_0_23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g3026747f7f9_0_2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g3026747f7f9_0_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3026747f7f9_0_27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g3026747f7f9_0_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3026747f7f9_0_3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g3026747f7f9_0_3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g3026747f7f9_0_30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g3026747f7f9_0_3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g3026747f7f9_0_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3026747f7f9_0_36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g3026747f7f9_0_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3026747f7f9_0_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g3026747f7f9_0_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g3026747f7f9_0_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Relationship Id="rId4" Type="http://schemas.openxmlformats.org/officeDocument/2006/relationships/image" Target="../media/image5.png"/><Relationship Id="rId5" Type="http://schemas.openxmlformats.org/officeDocument/2006/relationships/image" Target="../media/image7.png"/><Relationship Id="rId6" Type="http://schemas.openxmlformats.org/officeDocument/2006/relationships/image" Target="../media/image1.png"/><Relationship Id="rId7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jpg"/><Relationship Id="rId4" Type="http://schemas.openxmlformats.org/officeDocument/2006/relationships/image" Target="../media/image13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Relationship Id="rId4" Type="http://schemas.openxmlformats.org/officeDocument/2006/relationships/image" Target="../media/image7.png"/><Relationship Id="rId5" Type="http://schemas.openxmlformats.org/officeDocument/2006/relationships/image" Target="../media/image1.png"/><Relationship Id="rId6" Type="http://schemas.openxmlformats.org/officeDocument/2006/relationships/image" Target="../media/image12.png"/><Relationship Id="rId7" Type="http://schemas.openxmlformats.org/officeDocument/2006/relationships/image" Target="../media/image16.jpg"/><Relationship Id="rId8" Type="http://schemas.openxmlformats.org/officeDocument/2006/relationships/image" Target="../media/image1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png"/><Relationship Id="rId4" Type="http://schemas.openxmlformats.org/officeDocument/2006/relationships/image" Target="../media/image22.png"/><Relationship Id="rId5" Type="http://schemas.openxmlformats.org/officeDocument/2006/relationships/image" Target="../media/image17.png"/><Relationship Id="rId6" Type="http://schemas.openxmlformats.org/officeDocument/2006/relationships/image" Target="../media/image1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forms.gle/Uk835aehHpJHvWaS8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8.png"/><Relationship Id="rId4" Type="http://schemas.openxmlformats.org/officeDocument/2006/relationships/image" Target="../media/image30.png"/><Relationship Id="rId5" Type="http://schemas.openxmlformats.org/officeDocument/2006/relationships/image" Target="../media/image2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Relationship Id="rId4" Type="http://schemas.openxmlformats.org/officeDocument/2006/relationships/hyperlink" Target="http://www.flaeming-mint.de" TargetMode="External"/><Relationship Id="rId5" Type="http://schemas.openxmlformats.org/officeDocument/2006/relationships/image" Target="../media/image35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5.gif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1.png"/><Relationship Id="rId4" Type="http://schemas.openxmlformats.org/officeDocument/2006/relationships/image" Target="../media/image34.png"/><Relationship Id="rId5" Type="http://schemas.openxmlformats.org/officeDocument/2006/relationships/image" Target="../media/image18.png"/><Relationship Id="rId6" Type="http://schemas.openxmlformats.org/officeDocument/2006/relationships/image" Target="../media/image27.png"/><Relationship Id="rId7" Type="http://schemas.openxmlformats.org/officeDocument/2006/relationships/image" Target="../media/image2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9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8.jpg"/><Relationship Id="rId4" Type="http://schemas.openxmlformats.org/officeDocument/2006/relationships/image" Target="../media/image39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8.jpg"/><Relationship Id="rId4" Type="http://schemas.openxmlformats.org/officeDocument/2006/relationships/image" Target="../media/image36.jpg"/><Relationship Id="rId5" Type="http://schemas.openxmlformats.org/officeDocument/2006/relationships/image" Target="../media/image46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7.png"/><Relationship Id="rId4" Type="http://schemas.openxmlformats.org/officeDocument/2006/relationships/image" Target="../media/image44.png"/><Relationship Id="rId9" Type="http://schemas.openxmlformats.org/officeDocument/2006/relationships/image" Target="../media/image7.png"/><Relationship Id="rId5" Type="http://schemas.openxmlformats.org/officeDocument/2006/relationships/image" Target="../media/image37.png"/><Relationship Id="rId6" Type="http://schemas.openxmlformats.org/officeDocument/2006/relationships/image" Target="../media/image43.png"/><Relationship Id="rId7" Type="http://schemas.openxmlformats.org/officeDocument/2006/relationships/image" Target="../media/image12.png"/><Relationship Id="rId8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4.png"/><Relationship Id="rId4" Type="http://schemas.openxmlformats.org/officeDocument/2006/relationships/image" Target="../media/image12.png"/><Relationship Id="rId9" Type="http://schemas.openxmlformats.org/officeDocument/2006/relationships/image" Target="../media/image50.png"/><Relationship Id="rId5" Type="http://schemas.openxmlformats.org/officeDocument/2006/relationships/image" Target="../media/image1.png"/><Relationship Id="rId6" Type="http://schemas.openxmlformats.org/officeDocument/2006/relationships/image" Target="../media/image7.png"/><Relationship Id="rId7" Type="http://schemas.openxmlformats.org/officeDocument/2006/relationships/image" Target="../media/image47.png"/><Relationship Id="rId8" Type="http://schemas.openxmlformats.org/officeDocument/2006/relationships/image" Target="../media/image43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1.png"/><Relationship Id="rId4" Type="http://schemas.openxmlformats.org/officeDocument/2006/relationships/image" Target="../media/image1.png"/><Relationship Id="rId9" Type="http://schemas.openxmlformats.org/officeDocument/2006/relationships/image" Target="../media/image12.png"/><Relationship Id="rId5" Type="http://schemas.openxmlformats.org/officeDocument/2006/relationships/image" Target="../media/image7.png"/><Relationship Id="rId6" Type="http://schemas.openxmlformats.org/officeDocument/2006/relationships/image" Target="../media/image41.png"/><Relationship Id="rId7" Type="http://schemas.openxmlformats.org/officeDocument/2006/relationships/image" Target="../media/image43.png"/><Relationship Id="rId8" Type="http://schemas.openxmlformats.org/officeDocument/2006/relationships/image" Target="../media/image44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9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2.png"/><Relationship Id="rId4" Type="http://schemas.openxmlformats.org/officeDocument/2006/relationships/image" Target="../media/image69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7.jpg"/><Relationship Id="rId4" Type="http://schemas.openxmlformats.org/officeDocument/2006/relationships/image" Target="../media/image62.jpg"/><Relationship Id="rId5" Type="http://schemas.openxmlformats.org/officeDocument/2006/relationships/image" Target="../media/image58.jpg"/><Relationship Id="rId6" Type="http://schemas.openxmlformats.org/officeDocument/2006/relationships/image" Target="../media/image66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7.jpg"/><Relationship Id="rId4" Type="http://schemas.openxmlformats.org/officeDocument/2006/relationships/image" Target="../media/image61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55.jpg"/><Relationship Id="rId4" Type="http://schemas.openxmlformats.org/officeDocument/2006/relationships/image" Target="../media/image53.jpg"/><Relationship Id="rId5" Type="http://schemas.openxmlformats.org/officeDocument/2006/relationships/image" Target="../media/image65.jpg"/><Relationship Id="rId6" Type="http://schemas.openxmlformats.org/officeDocument/2006/relationships/image" Target="../media/image56.jpg"/><Relationship Id="rId7" Type="http://schemas.openxmlformats.org/officeDocument/2006/relationships/image" Target="../media/image60.jpg"/><Relationship Id="rId8" Type="http://schemas.openxmlformats.org/officeDocument/2006/relationships/image" Target="../media/image54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63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73.png"/><Relationship Id="rId4" Type="http://schemas.openxmlformats.org/officeDocument/2006/relationships/image" Target="../media/image68.png"/><Relationship Id="rId5" Type="http://schemas.openxmlformats.org/officeDocument/2006/relationships/image" Target="../media/image64.png"/><Relationship Id="rId6" Type="http://schemas.openxmlformats.org/officeDocument/2006/relationships/image" Target="../media/image75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81.png"/><Relationship Id="rId4" Type="http://schemas.openxmlformats.org/officeDocument/2006/relationships/image" Target="../media/image72.png"/><Relationship Id="rId5" Type="http://schemas.openxmlformats.org/officeDocument/2006/relationships/image" Target="../media/image74.png"/><Relationship Id="rId6" Type="http://schemas.openxmlformats.org/officeDocument/2006/relationships/image" Target="../media/image71.png"/><Relationship Id="rId7" Type="http://schemas.openxmlformats.org/officeDocument/2006/relationships/image" Target="../media/image7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76.jpg"/><Relationship Id="rId4" Type="http://schemas.openxmlformats.org/officeDocument/2006/relationships/image" Target="../media/image78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80.jpg"/><Relationship Id="rId4" Type="http://schemas.openxmlformats.org/officeDocument/2006/relationships/image" Target="../media/image77.png"/><Relationship Id="rId5" Type="http://schemas.openxmlformats.org/officeDocument/2006/relationships/image" Target="../media/image79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8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jpg"/><Relationship Id="rId4" Type="http://schemas.openxmlformats.org/officeDocument/2006/relationships/image" Target="../media/image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7.png"/><Relationship Id="rId5" Type="http://schemas.openxmlformats.org/officeDocument/2006/relationships/image" Target="../media/image1.png"/><Relationship Id="rId6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oogle Shape;79;p1"/>
          <p:cNvGrpSpPr/>
          <p:nvPr/>
        </p:nvGrpSpPr>
        <p:grpSpPr>
          <a:xfrm>
            <a:off x="270938" y="152400"/>
            <a:ext cx="8602133" cy="4838700"/>
            <a:chOff x="152400" y="152400"/>
            <a:chExt cx="8602133" cy="4838700"/>
          </a:xfrm>
        </p:grpSpPr>
        <p:pic>
          <p:nvPicPr>
            <p:cNvPr id="80" name="Google Shape;80;p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52400" y="152400"/>
              <a:ext cx="8602133" cy="4838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1" name="Google Shape;81;p1"/>
            <p:cNvPicPr preferRelativeResize="0"/>
            <p:nvPr/>
          </p:nvPicPr>
          <p:blipFill rotWithShape="1">
            <a:blip r:embed="rId3">
              <a:alphaModFix/>
            </a:blip>
            <a:srcRect b="22456" l="31917" r="0" t="61681"/>
            <a:stretch/>
          </p:blipFill>
          <p:spPr>
            <a:xfrm>
              <a:off x="2897825" y="3804225"/>
              <a:ext cx="5856701" cy="76755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2" name="Google Shape;82;p1"/>
          <p:cNvSpPr txBox="1"/>
          <p:nvPr/>
        </p:nvSpPr>
        <p:spPr>
          <a:xfrm>
            <a:off x="3383125" y="3320550"/>
            <a:ext cx="4563600" cy="1187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 fontScale="77500" lnSpcReduction="20000"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b="1" i="0" lang="en" sz="5200" u="none" cap="none" strike="noStrike">
                <a:solidFill>
                  <a:srgbClr val="000000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Laserschneiden F</a:t>
            </a:r>
            <a:r>
              <a:rPr b="1" lang="en" sz="5200">
                <a:latin typeface="Open Sans ExtraBold"/>
                <a:ea typeface="Open Sans ExtraBold"/>
                <a:cs typeface="Open Sans ExtraBold"/>
                <a:sym typeface="Open Sans ExtraBold"/>
              </a:rPr>
              <a:t>ührerschein</a:t>
            </a:r>
            <a:endParaRPr b="1" i="0" sz="5200" u="none" cap="none" strike="noStrike">
              <a:solidFill>
                <a:srgbClr val="000000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026747f7f9_0_173"/>
          <p:cNvSpPr txBox="1"/>
          <p:nvPr>
            <p:ph type="title"/>
          </p:nvPr>
        </p:nvSpPr>
        <p:spPr>
          <a:xfrm>
            <a:off x="1212204" y="549210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Material nicht durchtrennt?</a:t>
            </a:r>
            <a:endParaRPr/>
          </a:p>
        </p:txBody>
      </p:sp>
      <p:pic>
        <p:nvPicPr>
          <p:cNvPr id="150" name="Google Shape;150;g3026747f7f9_0_173"/>
          <p:cNvPicPr preferRelativeResize="0"/>
          <p:nvPr/>
        </p:nvPicPr>
        <p:blipFill rotWithShape="1">
          <a:blip r:embed="rId3">
            <a:alphaModFix/>
          </a:blip>
          <a:srcRect b="0" l="0" r="0" t="30637"/>
          <a:stretch/>
        </p:blipFill>
        <p:spPr>
          <a:xfrm>
            <a:off x="2111228" y="1333907"/>
            <a:ext cx="4197450" cy="2066981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g3026747f7f9_0_173"/>
          <p:cNvSpPr txBox="1"/>
          <p:nvPr/>
        </p:nvSpPr>
        <p:spPr>
          <a:xfrm>
            <a:off x="574675" y="3681575"/>
            <a:ext cx="3323400" cy="146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Geschwindigkeit verringern und/oder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die Leistung erhöhen.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2" name="Google Shape;152;g3026747f7f9_0_173"/>
          <p:cNvCxnSpPr/>
          <p:nvPr/>
        </p:nvCxnSpPr>
        <p:spPr>
          <a:xfrm flipH="1">
            <a:off x="4336293" y="4035539"/>
            <a:ext cx="798300" cy="4254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53" name="Google Shape;153;g3026747f7f9_0_173"/>
          <p:cNvCxnSpPr/>
          <p:nvPr/>
        </p:nvCxnSpPr>
        <p:spPr>
          <a:xfrm flipH="1">
            <a:off x="6894020" y="4062689"/>
            <a:ext cx="765300" cy="4836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triangle"/>
            <a:tailEnd len="sm" w="sm" type="none"/>
          </a:ln>
        </p:spPr>
      </p:cxnSp>
      <p:pic>
        <p:nvPicPr>
          <p:cNvPr id="154" name="Google Shape;154;g3026747f7f9_0_17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34653" y="4089545"/>
            <a:ext cx="699941" cy="699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g3026747f7f9_0_17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23040" y="4155419"/>
            <a:ext cx="634028" cy="634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g3026747f7f9_0_17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14327" y="4137263"/>
            <a:ext cx="744993" cy="744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g3026747f7f9_0_17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782327" y="4172352"/>
            <a:ext cx="674801" cy="674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026747f7f9_0_198"/>
          <p:cNvSpPr txBox="1"/>
          <p:nvPr>
            <p:ph type="title"/>
          </p:nvPr>
        </p:nvSpPr>
        <p:spPr>
          <a:xfrm>
            <a:off x="1615979" y="481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Material verbrannt?</a:t>
            </a:r>
            <a:endParaRPr/>
          </a:p>
        </p:txBody>
      </p:sp>
      <p:pic>
        <p:nvPicPr>
          <p:cNvPr descr="Edge of masking lifted during engraving, causing scorching." id="163" name="Google Shape;163;g3026747f7f9_0_1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1813" y="1389125"/>
            <a:ext cx="2390775" cy="20288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is job had run flawlessly dozens of times, then did this. The bits were still glowing when I hit the e-stop." id="164" name="Google Shape;164;g3026747f7f9_0_198"/>
          <p:cNvPicPr preferRelativeResize="0"/>
          <p:nvPr/>
        </p:nvPicPr>
        <p:blipFill rotWithShape="1">
          <a:blip r:embed="rId4">
            <a:alphaModFix/>
          </a:blip>
          <a:srcRect b="0" l="15490" r="0" t="0"/>
          <a:stretch/>
        </p:blipFill>
        <p:spPr>
          <a:xfrm>
            <a:off x="4571988" y="1436750"/>
            <a:ext cx="3219850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026747f7f9_0_145"/>
          <p:cNvSpPr txBox="1"/>
          <p:nvPr>
            <p:ph type="title"/>
          </p:nvPr>
        </p:nvSpPr>
        <p:spPr>
          <a:xfrm>
            <a:off x="1615979" y="481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Material verbrannt?</a:t>
            </a:r>
            <a:endParaRPr/>
          </a:p>
        </p:txBody>
      </p:sp>
      <p:sp>
        <p:nvSpPr>
          <p:cNvPr id="170" name="Google Shape;170;g3026747f7f9_0_145"/>
          <p:cNvSpPr txBox="1"/>
          <p:nvPr/>
        </p:nvSpPr>
        <p:spPr>
          <a:xfrm>
            <a:off x="900250" y="3569275"/>
            <a:ext cx="3056700" cy="146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Geschwindigkeit erhöhen</a:t>
            </a: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und/oder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die </a:t>
            </a:r>
            <a:r>
              <a:rPr lang="en">
                <a:solidFill>
                  <a:schemeClr val="dk1"/>
                </a:solidFill>
              </a:rPr>
              <a:t>Leistung verringern.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1" name="Google Shape;171;g3026747f7f9_0_145"/>
          <p:cNvCxnSpPr/>
          <p:nvPr/>
        </p:nvCxnSpPr>
        <p:spPr>
          <a:xfrm flipH="1">
            <a:off x="4397030" y="4020502"/>
            <a:ext cx="798300" cy="4254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72" name="Google Shape;172;g3026747f7f9_0_145"/>
          <p:cNvCxnSpPr/>
          <p:nvPr/>
        </p:nvCxnSpPr>
        <p:spPr>
          <a:xfrm flipH="1">
            <a:off x="6721370" y="3950426"/>
            <a:ext cx="765300" cy="4836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triangle"/>
            <a:tailEnd len="sm" w="sm" type="none"/>
          </a:ln>
        </p:spPr>
      </p:cxnSp>
      <p:pic>
        <p:nvPicPr>
          <p:cNvPr id="173" name="Google Shape;173;g3026747f7f9_0_1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5390" y="4074508"/>
            <a:ext cx="699941" cy="699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g3026747f7f9_0_1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09727" y="4024994"/>
            <a:ext cx="634028" cy="634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g3026747f7f9_0_1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741677" y="4025000"/>
            <a:ext cx="744993" cy="744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g3026747f7f9_0_1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43052" y="4020502"/>
            <a:ext cx="674801" cy="67480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dge of masking lifted during engraving, causing scorching." id="177" name="Google Shape;177;g3026747f7f9_0_1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21813" y="1389125"/>
            <a:ext cx="2390775" cy="20288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is job had run flawlessly dozens of times, then did this. The bits were still glowing when I hit the e-stop." id="178" name="Google Shape;178;g3026747f7f9_0_145"/>
          <p:cNvPicPr preferRelativeResize="0"/>
          <p:nvPr/>
        </p:nvPicPr>
        <p:blipFill rotWithShape="1">
          <a:blip r:embed="rId8">
            <a:alphaModFix/>
          </a:blip>
          <a:srcRect b="0" l="15490" r="0" t="0"/>
          <a:stretch/>
        </p:blipFill>
        <p:spPr>
          <a:xfrm>
            <a:off x="4571988" y="1436750"/>
            <a:ext cx="3219850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56"/>
          <p:cNvSpPr/>
          <p:nvPr/>
        </p:nvSpPr>
        <p:spPr>
          <a:xfrm>
            <a:off x="416800" y="3844677"/>
            <a:ext cx="8063100" cy="879000"/>
          </a:xfrm>
          <a:prstGeom prst="rect">
            <a:avLst/>
          </a:prstGeom>
          <a:noFill/>
          <a:ln cap="flat" cmpd="sng" w="12700">
            <a:solidFill>
              <a:srgbClr val="E6007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56"/>
          <p:cNvSpPr/>
          <p:nvPr/>
        </p:nvSpPr>
        <p:spPr>
          <a:xfrm>
            <a:off x="431800" y="2069575"/>
            <a:ext cx="8063100" cy="959400"/>
          </a:xfrm>
          <a:prstGeom prst="rect">
            <a:avLst/>
          </a:prstGeom>
          <a:noFill/>
          <a:ln cap="flat" cmpd="sng" w="12700">
            <a:solidFill>
              <a:srgbClr val="E6007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56"/>
          <p:cNvSpPr txBox="1"/>
          <p:nvPr/>
        </p:nvSpPr>
        <p:spPr>
          <a:xfrm>
            <a:off x="972073" y="441000"/>
            <a:ext cx="4816200" cy="6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" sz="4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Sicherheit</a:t>
            </a:r>
            <a:br>
              <a:rPr b="0" i="0" lang="en" sz="2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2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56"/>
          <p:cNvSpPr txBox="1"/>
          <p:nvPr/>
        </p:nvSpPr>
        <p:spPr>
          <a:xfrm>
            <a:off x="642175" y="1520725"/>
            <a:ext cx="77481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71462" lvl="0" marL="2714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2000"/>
              <a:buFont typeface="Arial"/>
              <a:buChar char="→"/>
            </a:pPr>
            <a:r>
              <a:rPr lang="en" sz="2000">
                <a:solidFill>
                  <a:srgbClr val="2A363B"/>
                </a:solidFill>
              </a:rPr>
              <a:t>Absaugung</a:t>
            </a:r>
            <a:r>
              <a:rPr b="0" i="0" lang="en" sz="20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2000">
                <a:solidFill>
                  <a:srgbClr val="2A363B"/>
                </a:solidFill>
              </a:rPr>
              <a:t>muss beim Lasern</a:t>
            </a:r>
            <a:r>
              <a:rPr b="0" i="0" lang="en" sz="20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 immer eingeschaltet sein.</a:t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44461" lvl="0" marL="2714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1462" lvl="0" marL="2714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2000"/>
              <a:buFont typeface="Arial"/>
              <a:buChar char="→"/>
            </a:pPr>
            <a:r>
              <a:rPr b="0" i="0" lang="en" sz="20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Bleibe während des Schnitt- und </a:t>
            </a:r>
            <a:r>
              <a:rPr lang="en" sz="2000">
                <a:solidFill>
                  <a:srgbClr val="2A363B"/>
                </a:solidFill>
              </a:rPr>
              <a:t>Gravur Vorgangs</a:t>
            </a:r>
            <a:r>
              <a:rPr b="0" i="0" lang="en" sz="20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 bei der Maschine</a:t>
            </a:r>
            <a:r>
              <a:rPr lang="en" sz="2000">
                <a:solidFill>
                  <a:srgbClr val="2A363B"/>
                </a:solidFill>
              </a:rPr>
              <a:t>.</a:t>
            </a:r>
            <a:endParaRPr sz="2000">
              <a:solidFill>
                <a:srgbClr val="2A363B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2A363B"/>
              </a:solidFill>
            </a:endParaRPr>
          </a:p>
          <a:p>
            <a:pPr indent="-271462" lvl="0" marL="2714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2000"/>
              <a:buFont typeface="Arial"/>
              <a:buChar char="→"/>
            </a:pPr>
            <a:r>
              <a:rPr lang="en" sz="2000">
                <a:solidFill>
                  <a:srgbClr val="2A363B"/>
                </a:solidFill>
              </a:rPr>
              <a:t>Nicht den Deckel öffnen beim Lasern</a:t>
            </a:r>
            <a:endParaRPr b="0" i="0" sz="20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2A363B"/>
              </a:solidFill>
            </a:endParaRPr>
          </a:p>
          <a:p>
            <a:pPr indent="-271462" lvl="0" marL="2714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2000"/>
              <a:buChar char="→"/>
            </a:pPr>
            <a:r>
              <a:rPr lang="en" sz="2000">
                <a:solidFill>
                  <a:srgbClr val="2A363B"/>
                </a:solidFill>
              </a:rPr>
              <a:t>Warte bis die Absaugung fertig abgesaugt hat (ca. 30 sekunden)</a:t>
            </a:r>
            <a:endParaRPr sz="2000">
              <a:solidFill>
                <a:srgbClr val="2A363B"/>
              </a:solidFill>
            </a:endParaRPr>
          </a:p>
        </p:txBody>
      </p:sp>
      <p:sp>
        <p:nvSpPr>
          <p:cNvPr id="187" name="Google Shape;187;p56"/>
          <p:cNvSpPr txBox="1"/>
          <p:nvPr/>
        </p:nvSpPr>
        <p:spPr>
          <a:xfrm>
            <a:off x="6208126" y="3885650"/>
            <a:ext cx="2935800" cy="41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100"/>
              <a:buFont typeface="Arial"/>
              <a:buNone/>
            </a:pPr>
            <a:r>
              <a:rPr b="0" i="0" lang="en" sz="14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56"/>
          <p:cNvSpPr/>
          <p:nvPr/>
        </p:nvSpPr>
        <p:spPr>
          <a:xfrm>
            <a:off x="431800" y="1416500"/>
            <a:ext cx="8063100" cy="555300"/>
          </a:xfrm>
          <a:prstGeom prst="rect">
            <a:avLst/>
          </a:prstGeom>
          <a:noFill/>
          <a:ln cap="flat" cmpd="sng" w="12700">
            <a:solidFill>
              <a:srgbClr val="E6007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9" name="Google Shape;189;p56"/>
          <p:cNvGrpSpPr/>
          <p:nvPr/>
        </p:nvGrpSpPr>
        <p:grpSpPr>
          <a:xfrm>
            <a:off x="6818835" y="12"/>
            <a:ext cx="1571435" cy="1388335"/>
            <a:chOff x="6015454" y="2610050"/>
            <a:chExt cx="2294400" cy="1820529"/>
          </a:xfrm>
        </p:grpSpPr>
        <p:pic>
          <p:nvPicPr>
            <p:cNvPr id="190" name="Google Shape;190;p56"/>
            <p:cNvPicPr preferRelativeResize="0"/>
            <p:nvPr/>
          </p:nvPicPr>
          <p:blipFill rotWithShape="1">
            <a:blip r:embed="rId3">
              <a:alphaModFix/>
            </a:blip>
            <a:srcRect b="0" l="58347" r="0" t="25628"/>
            <a:stretch/>
          </p:blipFill>
          <p:spPr>
            <a:xfrm>
              <a:off x="6365717" y="2610050"/>
              <a:ext cx="1432075" cy="12787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1" name="Google Shape;191;p56"/>
            <p:cNvSpPr txBox="1"/>
            <p:nvPr/>
          </p:nvSpPr>
          <p:spPr>
            <a:xfrm>
              <a:off x="6015454" y="3888779"/>
              <a:ext cx="2294400" cy="541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6007E"/>
                </a:buClr>
                <a:buSzPts val="1800"/>
                <a:buFont typeface="Arial"/>
                <a:buNone/>
              </a:pPr>
              <a:r>
                <a:rPr b="1" i="0" lang="en" sz="1800" u="none" cap="none" strike="noStrike">
                  <a:solidFill>
                    <a:srgbClr val="E6007E"/>
                  </a:solidFill>
                  <a:latin typeface="Arial"/>
                  <a:ea typeface="Arial"/>
                  <a:cs typeface="Arial"/>
                  <a:sym typeface="Arial"/>
                </a:rPr>
                <a:t>CAUTION!</a:t>
              </a:r>
              <a:endParaRPr b="1" i="0" sz="1800" u="none" cap="none" strike="noStrike">
                <a:solidFill>
                  <a:srgbClr val="E6007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2" name="Google Shape;192;p56"/>
          <p:cNvSpPr/>
          <p:nvPr/>
        </p:nvSpPr>
        <p:spPr>
          <a:xfrm>
            <a:off x="416800" y="3158872"/>
            <a:ext cx="8063100" cy="555300"/>
          </a:xfrm>
          <a:prstGeom prst="rect">
            <a:avLst/>
          </a:prstGeom>
          <a:noFill/>
          <a:ln cap="flat" cmpd="sng" w="12700">
            <a:solidFill>
              <a:srgbClr val="E6007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026747f7f9_0_215"/>
          <p:cNvSpPr txBox="1"/>
          <p:nvPr>
            <p:ph type="title"/>
          </p:nvPr>
        </p:nvSpPr>
        <p:spPr>
          <a:xfrm>
            <a:off x="575072" y="622313"/>
            <a:ext cx="7993800" cy="672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Laser Führerschein</a:t>
            </a:r>
            <a:endParaRPr/>
          </a:p>
        </p:txBody>
      </p:sp>
      <p:sp>
        <p:nvSpPr>
          <p:cNvPr id="198" name="Google Shape;198;g3026747f7f9_0_215"/>
          <p:cNvSpPr txBox="1"/>
          <p:nvPr>
            <p:ph idx="1" type="body"/>
          </p:nvPr>
        </p:nvSpPr>
        <p:spPr>
          <a:xfrm>
            <a:off x="575072" y="1396603"/>
            <a:ext cx="4186500" cy="341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A363B"/>
                </a:solidFill>
              </a:rPr>
              <a:t>Mit dem Laser Führerschein darfst du:</a:t>
            </a:r>
            <a:endParaRPr sz="1500">
              <a:solidFill>
                <a:srgbClr val="2A363B"/>
              </a:solidFill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500"/>
              <a:buChar char="-"/>
            </a:pPr>
            <a:r>
              <a:rPr lang="en" sz="1500">
                <a:solidFill>
                  <a:srgbClr val="2A363B"/>
                </a:solidFill>
              </a:rPr>
              <a:t>Deine eigenen Laserdateien Kreieren</a:t>
            </a:r>
            <a:endParaRPr sz="1500">
              <a:solidFill>
                <a:srgbClr val="2A363B"/>
              </a:solidFill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500"/>
              <a:buChar char="-"/>
            </a:pPr>
            <a:r>
              <a:rPr lang="en" sz="1500">
                <a:solidFill>
                  <a:srgbClr val="2A363B"/>
                </a:solidFill>
              </a:rPr>
              <a:t>Alles Vorbereiten zum Lasern (Datei, Material, Laser)</a:t>
            </a:r>
            <a:endParaRPr sz="1500">
              <a:solidFill>
                <a:srgbClr val="2A363B"/>
              </a:solidFill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500"/>
              <a:buChar char="-"/>
            </a:pPr>
            <a:r>
              <a:rPr lang="en" sz="1500">
                <a:solidFill>
                  <a:srgbClr val="2A363B"/>
                </a:solidFill>
              </a:rPr>
              <a:t>Nach dem Lasern (und Absaugen), darfst du dein Entwurf selbst aus dem Laser Rausnehmen</a:t>
            </a:r>
            <a:endParaRPr sz="1500">
              <a:solidFill>
                <a:srgbClr val="2A363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2A363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A363B"/>
                </a:solidFill>
              </a:rPr>
              <a:t>Was du nicht darfst:</a:t>
            </a:r>
            <a:endParaRPr sz="1500">
              <a:solidFill>
                <a:srgbClr val="2A363B"/>
              </a:solidFill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500"/>
              <a:buChar char="-"/>
            </a:pPr>
            <a:r>
              <a:rPr lang="en" sz="1500">
                <a:solidFill>
                  <a:srgbClr val="2A363B"/>
                </a:solidFill>
              </a:rPr>
              <a:t>Selbstständig das Lasern starten, dafür braucht es </a:t>
            </a:r>
            <a:r>
              <a:rPr b="1" lang="en" sz="1500" u="sng">
                <a:solidFill>
                  <a:srgbClr val="2A363B"/>
                </a:solidFill>
              </a:rPr>
              <a:t>immer</a:t>
            </a:r>
            <a:r>
              <a:rPr lang="en" sz="1500">
                <a:solidFill>
                  <a:srgbClr val="2A363B"/>
                </a:solidFill>
              </a:rPr>
              <a:t> einen Erwachsenen.</a:t>
            </a:r>
            <a:endParaRPr sz="1500">
              <a:solidFill>
                <a:srgbClr val="2A363B"/>
              </a:solidFill>
            </a:endParaRPr>
          </a:p>
        </p:txBody>
      </p:sp>
      <p:pic>
        <p:nvPicPr>
          <p:cNvPr id="199" name="Google Shape;199;g3026747f7f9_0_2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4398632">
            <a:off x="5662079" y="520551"/>
            <a:ext cx="2783015" cy="37106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50"/>
          <p:cNvSpPr txBox="1"/>
          <p:nvPr>
            <p:ph type="title"/>
          </p:nvPr>
        </p:nvSpPr>
        <p:spPr>
          <a:xfrm>
            <a:off x="431304" y="466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 sz="4000"/>
              <a:t>Feuergefahr !</a:t>
            </a:r>
            <a:endParaRPr sz="4000"/>
          </a:p>
        </p:txBody>
      </p:sp>
      <p:sp>
        <p:nvSpPr>
          <p:cNvPr id="205" name="Google Shape;205;p50"/>
          <p:cNvSpPr/>
          <p:nvPr/>
        </p:nvSpPr>
        <p:spPr>
          <a:xfrm>
            <a:off x="574678" y="1220631"/>
            <a:ext cx="4572000" cy="15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Stop Drücken wenn sich konstant Flammen bilden!</a:t>
            </a:r>
            <a:endParaRPr b="1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Wieso kann es brennen?</a:t>
            </a:r>
            <a:endParaRPr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159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ungeeignetes  Material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51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Fokus nicht eingestellt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51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falsche Einstellungen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51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verschmutzte Linse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50"/>
          <p:cNvSpPr txBox="1"/>
          <p:nvPr/>
        </p:nvSpPr>
        <p:spPr>
          <a:xfrm>
            <a:off x="1493658" y="3813888"/>
            <a:ext cx="3163800" cy="49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Bleibe während der Bearbeitung 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immer bei der Maschine!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7" name="Google Shape;207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96036" y="1785065"/>
            <a:ext cx="3571875" cy="23788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53"/>
          <p:cNvSpPr txBox="1"/>
          <p:nvPr>
            <p:ph type="title"/>
          </p:nvPr>
        </p:nvSpPr>
        <p:spPr>
          <a:xfrm>
            <a:off x="575072" y="622313"/>
            <a:ext cx="79938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Verbotene Materialien</a:t>
            </a:r>
            <a:endParaRPr/>
          </a:p>
        </p:txBody>
      </p:sp>
      <p:sp>
        <p:nvSpPr>
          <p:cNvPr id="213" name="Google Shape;213;p53"/>
          <p:cNvSpPr txBox="1"/>
          <p:nvPr>
            <p:ph idx="1" type="body"/>
          </p:nvPr>
        </p:nvSpPr>
        <p:spPr>
          <a:xfrm>
            <a:off x="575072" y="1727403"/>
            <a:ext cx="4186500" cy="34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39700" lvl="0" marL="139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 sz="1400"/>
              <a:t> Leicht brennbare Stoffe,</a:t>
            </a:r>
            <a:br>
              <a:rPr lang="en" sz="1400"/>
            </a:br>
            <a:r>
              <a:rPr lang="en" sz="1400"/>
              <a:t>z.B. Schaumstoffe fangen leicht Feuer </a:t>
            </a:r>
            <a:br>
              <a:rPr lang="en" sz="1400"/>
            </a:br>
            <a:r>
              <a:rPr lang="en" sz="1400"/>
              <a:t>und sind i.d.R. verboten. </a:t>
            </a:r>
            <a:endParaRPr/>
          </a:p>
          <a:p>
            <a:pPr indent="-50800" lvl="0" marL="139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400"/>
          </a:p>
          <a:p>
            <a:pPr indent="-139700" lvl="0" marL="139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 sz="1400"/>
              <a:t>Metalle</a:t>
            </a:r>
            <a:endParaRPr/>
          </a:p>
          <a:p>
            <a:pPr indent="-50800" lvl="0" marL="139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400"/>
          </a:p>
          <a:p>
            <a:pPr indent="-139700" lvl="0" marL="139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 sz="1400"/>
              <a:t>Reflektierende Oberflächen </a:t>
            </a:r>
            <a:endParaRPr/>
          </a:p>
          <a:p>
            <a:pPr indent="-50800" lvl="0" marL="139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400"/>
          </a:p>
          <a:p>
            <a:pPr indent="-139700" lvl="0" marL="139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 sz="1400"/>
              <a:t> Materialien, deren Bestandsstoffe nicht zu ermitteln sind</a:t>
            </a:r>
            <a:endParaRPr/>
          </a:p>
          <a:p>
            <a:pPr indent="-76200" lvl="0" marL="13970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4" name="Google Shape;214;p53"/>
          <p:cNvSpPr txBox="1"/>
          <p:nvPr>
            <p:ph idx="1" type="body"/>
          </p:nvPr>
        </p:nvSpPr>
        <p:spPr>
          <a:xfrm>
            <a:off x="4761576" y="1818344"/>
            <a:ext cx="4958400" cy="37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50800" lvl="0" marL="139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4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➔"/>
            </a:pPr>
            <a:r>
              <a:rPr lang="en" sz="1500"/>
              <a:t>Entflammungsgefahr</a:t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➔"/>
            </a:pPr>
            <a:r>
              <a:rPr lang="en" sz="1500"/>
              <a:t>Erzeugen toxische Gase </a:t>
            </a:r>
            <a:endParaRPr sz="15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➔"/>
            </a:pPr>
            <a:r>
              <a:rPr lang="en" sz="1500"/>
              <a:t>Beschädigen die Maschine </a:t>
            </a:r>
            <a:endParaRPr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5" name="Google Shape;215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80072" y="3711595"/>
            <a:ext cx="720895" cy="667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5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80072" y="1830176"/>
            <a:ext cx="720895" cy="667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5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80072" y="2770876"/>
            <a:ext cx="720895" cy="667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5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50774" y="5"/>
            <a:ext cx="1428750" cy="142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9"/>
          <p:cNvSpPr txBox="1"/>
          <p:nvPr/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0" i="0" sz="2900" u="none" cap="none" strike="noStrike">
              <a:solidFill>
                <a:srgbClr val="000000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lang="en" sz="5200">
                <a:latin typeface="Open Sans ExtraBold"/>
                <a:ea typeface="Open Sans ExtraBold"/>
                <a:cs typeface="Open Sans ExtraBold"/>
                <a:sym typeface="Open Sans ExtraBold"/>
              </a:rPr>
              <a:t>Theorie Prüfung</a:t>
            </a:r>
            <a:endParaRPr b="1" i="0" sz="5200" u="none" cap="none" strike="noStrike">
              <a:solidFill>
                <a:srgbClr val="000000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224" name="Google Shape;224;p19"/>
          <p:cNvSpPr txBox="1"/>
          <p:nvPr/>
        </p:nvSpPr>
        <p:spPr>
          <a:xfrm>
            <a:off x="2410675" y="3069175"/>
            <a:ext cx="4891800" cy="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hlink"/>
                </a:solidFill>
                <a:hlinkClick r:id="rId3"/>
              </a:rPr>
              <a:t>https://forms.gle/Uk835aehHpJHvWaS8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026747f7f9_0_227"/>
          <p:cNvSpPr txBox="1"/>
          <p:nvPr/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0" i="0" sz="2900" u="none" cap="none" strike="noStrike">
              <a:solidFill>
                <a:srgbClr val="000000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lang="en" sz="5200">
                <a:latin typeface="Open Sans ExtraBold"/>
                <a:ea typeface="Open Sans ExtraBold"/>
                <a:cs typeface="Open Sans ExtraBold"/>
                <a:sym typeface="Open Sans ExtraBold"/>
              </a:rPr>
              <a:t>Praxis</a:t>
            </a:r>
            <a:endParaRPr b="1" i="0" sz="5200" u="none" cap="none" strike="noStrike">
              <a:solidFill>
                <a:srgbClr val="000000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230" name="Google Shape;230;g3026747f7f9_0_227"/>
          <p:cNvSpPr txBox="1"/>
          <p:nvPr/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" sz="2800">
                <a:solidFill>
                  <a:srgbClr val="44494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Inkscape + Beam Studio</a:t>
            </a:r>
            <a:endParaRPr sz="2800">
              <a:solidFill>
                <a:srgbClr val="44494A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Workflow</a:t>
            </a:r>
            <a:endParaRPr/>
          </a:p>
        </p:txBody>
      </p:sp>
      <p:pic>
        <p:nvPicPr>
          <p:cNvPr id="236" name="Google Shape;236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75727" y="1917229"/>
            <a:ext cx="1080700" cy="108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41476" y="1917215"/>
            <a:ext cx="1080700" cy="10807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8" name="Google Shape;238;p18"/>
          <p:cNvCxnSpPr/>
          <p:nvPr/>
        </p:nvCxnSpPr>
        <p:spPr>
          <a:xfrm>
            <a:off x="3050677" y="2457571"/>
            <a:ext cx="10026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39" name="Google Shape;239;p18"/>
          <p:cNvCxnSpPr>
            <a:endCxn id="237" idx="1"/>
          </p:cNvCxnSpPr>
          <p:nvPr/>
        </p:nvCxnSpPr>
        <p:spPr>
          <a:xfrm>
            <a:off x="5438876" y="2457565"/>
            <a:ext cx="10026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40" name="Google Shape;240;p18"/>
          <p:cNvSpPr txBox="1"/>
          <p:nvPr/>
        </p:nvSpPr>
        <p:spPr>
          <a:xfrm>
            <a:off x="1543679" y="3538267"/>
            <a:ext cx="1994100" cy="4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100"/>
              <a:buFont typeface="Arial"/>
              <a:buNone/>
            </a:pPr>
            <a: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Erstellen einer Vektordatei</a:t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100"/>
              <a:buFont typeface="Arial"/>
              <a:buNone/>
            </a:pPr>
            <a:r>
              <a:rPr b="1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-&gt; Inkscape</a:t>
            </a:r>
            <a:endParaRPr b="1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100"/>
              <a:buFont typeface="Arial"/>
              <a:buNone/>
            </a:pPr>
            <a:r>
              <a:rPr b="1" lang="en" sz="1800">
                <a:solidFill>
                  <a:srgbClr val="2A363B"/>
                </a:solidFill>
              </a:rPr>
              <a:t>-&gt; TinkerCAD</a:t>
            </a:r>
            <a:endParaRPr b="1" sz="1800">
              <a:solidFill>
                <a:srgbClr val="2A363B"/>
              </a:solidFill>
            </a:endParaRPr>
          </a:p>
        </p:txBody>
      </p:sp>
      <p:sp>
        <p:nvSpPr>
          <p:cNvPr id="241" name="Google Shape;241;p18"/>
          <p:cNvSpPr txBox="1"/>
          <p:nvPr/>
        </p:nvSpPr>
        <p:spPr>
          <a:xfrm>
            <a:off x="3698079" y="3533592"/>
            <a:ext cx="1840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100"/>
              <a:buFont typeface="Arial"/>
              <a:buNone/>
            </a:pPr>
            <a: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Einrichten mit CNC-Software</a:t>
            </a:r>
            <a:b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-&gt; </a:t>
            </a:r>
            <a:r>
              <a:rPr b="1" lang="en" sz="1800">
                <a:solidFill>
                  <a:srgbClr val="2A363B"/>
                </a:solidFill>
              </a:rPr>
              <a:t>Beamstudio</a:t>
            </a:r>
            <a:endParaRPr b="1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18"/>
          <p:cNvSpPr txBox="1"/>
          <p:nvPr/>
        </p:nvSpPr>
        <p:spPr>
          <a:xfrm>
            <a:off x="5882774" y="3538275"/>
            <a:ext cx="2198100" cy="4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Schnitt- und Gravur-Prozess</a:t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Font typeface="Arial"/>
              <a:buNone/>
            </a:pPr>
            <a:r>
              <a:rPr b="1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-&gt; Laserschneider</a:t>
            </a:r>
            <a:endParaRPr b="1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3" name="Google Shape;243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72688" y="1884188"/>
            <a:ext cx="1146775" cy="1146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026747f7f9_0_73"/>
          <p:cNvSpPr txBox="1"/>
          <p:nvPr/>
        </p:nvSpPr>
        <p:spPr>
          <a:xfrm>
            <a:off x="220475" y="469900"/>
            <a:ext cx="7372500" cy="9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2A363B"/>
                </a:solidFill>
              </a:rPr>
              <a:t>Unser Mitmach - Führerschein</a:t>
            </a:r>
            <a:br>
              <a:rPr lang="en" sz="4500">
                <a:solidFill>
                  <a:srgbClr val="2A363B"/>
                </a:solidFill>
              </a:rPr>
            </a:br>
            <a:r>
              <a:rPr lang="en" sz="1800">
                <a:solidFill>
                  <a:srgbClr val="2A363B"/>
                </a:solidFill>
              </a:rPr>
              <a:t>Selbermachen an Projekttagen! </a:t>
            </a:r>
            <a:endParaRPr/>
          </a:p>
        </p:txBody>
      </p:sp>
      <p:pic>
        <p:nvPicPr>
          <p:cNvPr id="88" name="Google Shape;88;g3026747f7f9_0_73"/>
          <p:cNvPicPr preferRelativeResize="0"/>
          <p:nvPr/>
        </p:nvPicPr>
        <p:blipFill rotWithShape="1">
          <a:blip r:embed="rId3">
            <a:alphaModFix/>
          </a:blip>
          <a:srcRect b="10554" l="6444" r="8085" t="4735"/>
          <a:stretch/>
        </p:blipFill>
        <p:spPr>
          <a:xfrm>
            <a:off x="4969675" y="1431600"/>
            <a:ext cx="3701673" cy="2382575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g3026747f7f9_0_73"/>
          <p:cNvSpPr/>
          <p:nvPr/>
        </p:nvSpPr>
        <p:spPr>
          <a:xfrm>
            <a:off x="4959450" y="1400925"/>
            <a:ext cx="3701700" cy="2484900"/>
          </a:xfrm>
          <a:prstGeom prst="rect">
            <a:avLst/>
          </a:prstGeom>
          <a:noFill/>
          <a:ln cap="flat" cmpd="sng" w="76200">
            <a:solidFill>
              <a:srgbClr val="CC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90" name="Google Shape;90;g3026747f7f9_0_73"/>
          <p:cNvCxnSpPr/>
          <p:nvPr/>
        </p:nvCxnSpPr>
        <p:spPr>
          <a:xfrm rot="10800000">
            <a:off x="6994400" y="3057575"/>
            <a:ext cx="378300" cy="2862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1" name="Google Shape;91;g3026747f7f9_0_73"/>
          <p:cNvSpPr txBox="1"/>
          <p:nvPr/>
        </p:nvSpPr>
        <p:spPr>
          <a:xfrm>
            <a:off x="4959450" y="3998225"/>
            <a:ext cx="2914200" cy="5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hlink"/>
                </a:solidFill>
                <a:hlinkClick r:id="rId4"/>
              </a:rPr>
              <a:t>www.flaeming-mint.de</a:t>
            </a:r>
            <a:endParaRPr sz="1800">
              <a:solidFill>
                <a:srgbClr val="CC0000"/>
              </a:solidFill>
            </a:endParaRPr>
          </a:p>
        </p:txBody>
      </p:sp>
      <p:pic>
        <p:nvPicPr>
          <p:cNvPr id="92" name="Google Shape;92;g3026747f7f9_0_7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713927">
            <a:off x="803479" y="1345326"/>
            <a:ext cx="2783016" cy="37106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0"/>
          <p:cNvSpPr txBox="1"/>
          <p:nvPr>
            <p:ph type="title"/>
          </p:nvPr>
        </p:nvSpPr>
        <p:spPr>
          <a:xfrm>
            <a:off x="575072" y="622313"/>
            <a:ext cx="79938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Vektorbasierte vs. Pixelbasierte Daten</a:t>
            </a:r>
            <a:endParaRPr/>
          </a:p>
        </p:txBody>
      </p:sp>
      <p:pic>
        <p:nvPicPr>
          <p:cNvPr id="249" name="Google Shape;249;p2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04348" y="1468677"/>
            <a:ext cx="5179200" cy="20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20"/>
          <p:cNvSpPr txBox="1"/>
          <p:nvPr/>
        </p:nvSpPr>
        <p:spPr>
          <a:xfrm>
            <a:off x="1841006" y="3707907"/>
            <a:ext cx="2223600" cy="7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Schneiden, Markieren und Gravieren möglich</a:t>
            </a:r>
            <a:endParaRPr b="0" i="0" sz="12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20"/>
          <p:cNvSpPr txBox="1"/>
          <p:nvPr/>
        </p:nvSpPr>
        <p:spPr>
          <a:xfrm>
            <a:off x="4572000" y="3759882"/>
            <a:ext cx="2223600" cy="3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Nur Gravieren möglich</a:t>
            </a:r>
            <a:endParaRPr b="0" i="0" sz="12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1"/>
          <p:cNvSpPr txBox="1"/>
          <p:nvPr>
            <p:ph type="title"/>
          </p:nvPr>
        </p:nvSpPr>
        <p:spPr>
          <a:xfrm>
            <a:off x="575072" y="622313"/>
            <a:ext cx="79938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Organisation nach Farben</a:t>
            </a:r>
            <a:endParaRPr/>
          </a:p>
        </p:txBody>
      </p:sp>
      <p:pic>
        <p:nvPicPr>
          <p:cNvPr id="257" name="Google Shape;257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37591" y="2244520"/>
            <a:ext cx="661641" cy="835556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21"/>
          <p:cNvSpPr txBox="1"/>
          <p:nvPr/>
        </p:nvSpPr>
        <p:spPr>
          <a:xfrm>
            <a:off x="546002" y="1112225"/>
            <a:ext cx="6390600" cy="6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Eine Farbe = eine Operation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21"/>
          <p:cNvSpPr txBox="1"/>
          <p:nvPr/>
        </p:nvSpPr>
        <p:spPr>
          <a:xfrm>
            <a:off x="1188183" y="2057214"/>
            <a:ext cx="12495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Gravur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21"/>
          <p:cNvSpPr txBox="1"/>
          <p:nvPr/>
        </p:nvSpPr>
        <p:spPr>
          <a:xfrm>
            <a:off x="3947288" y="2949792"/>
            <a:ext cx="1249500" cy="5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Markierung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1" name="Google Shape;261;p21"/>
          <p:cNvCxnSpPr/>
          <p:nvPr/>
        </p:nvCxnSpPr>
        <p:spPr>
          <a:xfrm>
            <a:off x="1763688" y="2285090"/>
            <a:ext cx="756000" cy="1788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262" name="Google Shape;262;p21"/>
          <p:cNvCxnSpPr/>
          <p:nvPr/>
        </p:nvCxnSpPr>
        <p:spPr>
          <a:xfrm rot="10800000">
            <a:off x="3117228" y="2682799"/>
            <a:ext cx="806700" cy="3639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263" name="Google Shape;263;p21"/>
          <p:cNvSpPr txBox="1"/>
          <p:nvPr/>
        </p:nvSpPr>
        <p:spPr>
          <a:xfrm>
            <a:off x="6139775" y="1467375"/>
            <a:ext cx="2535600" cy="184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Farbvorschlag:</a:t>
            </a:r>
            <a:endParaRPr b="0" i="0" sz="2200" u="none" cap="none" strike="noStrike">
              <a:solidFill>
                <a:srgbClr val="000000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00000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FF000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Rot</a:t>
            </a:r>
            <a:r>
              <a:rPr b="0" i="0" lang="en" sz="22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- Schneiden</a:t>
            </a:r>
            <a:endParaRPr b="0" i="0" sz="2200" u="none" cap="none" strike="noStrike">
              <a:solidFill>
                <a:srgbClr val="000000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0000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Blau</a:t>
            </a:r>
            <a:r>
              <a:rPr b="0" i="0" lang="en" sz="22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- Markieren</a:t>
            </a:r>
            <a:endParaRPr b="0" i="0" sz="2200" u="none" cap="none" strike="noStrike">
              <a:solidFill>
                <a:srgbClr val="000000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00FF0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Grün</a:t>
            </a:r>
            <a:r>
              <a:rPr b="0" i="0" lang="en" sz="22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- Gravieren</a:t>
            </a:r>
            <a:endParaRPr b="0" i="0" sz="2200" u="none" cap="none" strike="noStrike">
              <a:solidFill>
                <a:srgbClr val="000000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3"/>
          <p:cNvSpPr txBox="1"/>
          <p:nvPr>
            <p:ph type="title"/>
          </p:nvPr>
        </p:nvSpPr>
        <p:spPr>
          <a:xfrm>
            <a:off x="575072" y="622313"/>
            <a:ext cx="79938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Mehrstufiger Job</a:t>
            </a:r>
            <a:endParaRPr/>
          </a:p>
        </p:txBody>
      </p:sp>
      <p:sp>
        <p:nvSpPr>
          <p:cNvPr id="269" name="Google Shape;269;p23"/>
          <p:cNvSpPr txBox="1"/>
          <p:nvPr/>
        </p:nvSpPr>
        <p:spPr>
          <a:xfrm>
            <a:off x="5230552" y="1110975"/>
            <a:ext cx="1131300" cy="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Schneiden</a:t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0" name="Google Shape;270;p23"/>
          <p:cNvSpPr txBox="1"/>
          <p:nvPr/>
        </p:nvSpPr>
        <p:spPr>
          <a:xfrm>
            <a:off x="5179690" y="1861325"/>
            <a:ext cx="1210200" cy="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Markieren</a:t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1" name="Google Shape;271;p23"/>
          <p:cNvSpPr txBox="1"/>
          <p:nvPr/>
        </p:nvSpPr>
        <p:spPr>
          <a:xfrm>
            <a:off x="5228102" y="2716925"/>
            <a:ext cx="1131300" cy="4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Gravieren</a:t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2" name="Google Shape;272;p23"/>
          <p:cNvSpPr txBox="1"/>
          <p:nvPr/>
        </p:nvSpPr>
        <p:spPr>
          <a:xfrm>
            <a:off x="5188653" y="3374075"/>
            <a:ext cx="1210200" cy="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Schneiden und Gravieren</a:t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3" name="Google Shape;273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4475" y="1256013"/>
            <a:ext cx="4883841" cy="3430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69177" y="3374063"/>
            <a:ext cx="226695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69177" y="2518388"/>
            <a:ext cx="226695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551241" y="1662725"/>
            <a:ext cx="226695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2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574066" y="820850"/>
            <a:ext cx="2221324" cy="6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026747f7f9_0_244"/>
          <p:cNvSpPr txBox="1"/>
          <p:nvPr/>
        </p:nvSpPr>
        <p:spPr>
          <a:xfrm>
            <a:off x="311708" y="-3137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 lnSpcReduction="1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0" i="0" sz="2900" u="none" cap="none" strike="noStrike">
              <a:solidFill>
                <a:srgbClr val="000000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lang="en" sz="5200">
                <a:latin typeface="Open Sans ExtraBold"/>
                <a:ea typeface="Open Sans ExtraBold"/>
                <a:cs typeface="Open Sans ExtraBold"/>
                <a:sym typeface="Open Sans ExtraBold"/>
              </a:rPr>
              <a:t>Praxis Prüfung Schlüsselanhänger</a:t>
            </a:r>
            <a:endParaRPr b="1" i="0" sz="5200" u="none" cap="none" strike="noStrike">
              <a:solidFill>
                <a:srgbClr val="000000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283" name="Google Shape;283;g3026747f7f9_0_244"/>
          <p:cNvSpPr txBox="1"/>
          <p:nvPr/>
        </p:nvSpPr>
        <p:spPr>
          <a:xfrm>
            <a:off x="311700" y="1799175"/>
            <a:ext cx="8520600" cy="365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44494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Kreiere ein Schlüsselanhänger in Inkscape</a:t>
            </a:r>
            <a:endParaRPr sz="2300">
              <a:solidFill>
                <a:srgbClr val="44494A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rgbClr val="44494A"/>
              </a:buClr>
              <a:buSzPts val="2300"/>
              <a:buFont typeface="Open Sans SemiBold"/>
              <a:buChar char="-"/>
            </a:pPr>
            <a:r>
              <a:rPr lang="en" sz="2300">
                <a:solidFill>
                  <a:srgbClr val="44494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Eine äußere </a:t>
            </a:r>
            <a:r>
              <a:rPr lang="en" sz="2300">
                <a:solidFill>
                  <a:srgbClr val="44494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Schneidelinie </a:t>
            </a:r>
            <a:r>
              <a:rPr lang="en" sz="2300">
                <a:solidFill>
                  <a:srgbClr val="44494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(Rot)</a:t>
            </a:r>
            <a:endParaRPr sz="2300">
              <a:solidFill>
                <a:srgbClr val="44494A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rgbClr val="44494A"/>
              </a:buClr>
              <a:buSzPts val="2300"/>
              <a:buFont typeface="Open Sans SemiBold"/>
              <a:buChar char="-"/>
            </a:pPr>
            <a:r>
              <a:rPr lang="en" sz="2300">
                <a:solidFill>
                  <a:srgbClr val="44494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Ein Loch (Rot)</a:t>
            </a:r>
            <a:endParaRPr sz="2300">
              <a:solidFill>
                <a:srgbClr val="44494A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rgbClr val="44494A"/>
              </a:buClr>
              <a:buSzPts val="2300"/>
              <a:buFont typeface="Open Sans SemiBold"/>
              <a:buChar char="-"/>
            </a:pPr>
            <a:r>
              <a:rPr lang="en" sz="2300">
                <a:solidFill>
                  <a:srgbClr val="44494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Ein Motiv oder Text zum markieren (Blau)</a:t>
            </a:r>
            <a:endParaRPr sz="2300">
              <a:solidFill>
                <a:srgbClr val="44494A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rgbClr val="44494A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44494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Optional</a:t>
            </a:r>
            <a:endParaRPr sz="2300">
              <a:solidFill>
                <a:srgbClr val="44494A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rgbClr val="44494A"/>
              </a:buClr>
              <a:buSzPts val="2300"/>
              <a:buFont typeface="Open Sans SemiBold"/>
              <a:buChar char="-"/>
            </a:pPr>
            <a:r>
              <a:rPr lang="en" sz="2300">
                <a:solidFill>
                  <a:srgbClr val="44494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Ein Motiv gravieren</a:t>
            </a:r>
            <a:endParaRPr sz="2300">
              <a:solidFill>
                <a:srgbClr val="44494A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8"/>
          <p:cNvSpPr txBox="1"/>
          <p:nvPr>
            <p:ph type="title"/>
          </p:nvPr>
        </p:nvSpPr>
        <p:spPr>
          <a:xfrm>
            <a:off x="431304" y="466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Empfindliche Linse</a:t>
            </a:r>
            <a:endParaRPr/>
          </a:p>
        </p:txBody>
      </p:sp>
      <p:sp>
        <p:nvSpPr>
          <p:cNvPr id="289" name="Google Shape;289;p48"/>
          <p:cNvSpPr/>
          <p:nvPr/>
        </p:nvSpPr>
        <p:spPr>
          <a:xfrm>
            <a:off x="548553" y="1451006"/>
            <a:ext cx="4572000" cy="23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Beim Laserschneiden entstehen Rauch und Staub und die Linse wird </a:t>
            </a:r>
            <a:r>
              <a:rPr b="1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verschmutzt</a:t>
            </a: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Bei zu starker Verschmutzung fokussiert der Laserstrahl auf die Linse und verbrennt sie.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0" name="Google Shape;290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84168" y="1294209"/>
            <a:ext cx="2003194" cy="194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9"/>
          <p:cNvSpPr txBox="1"/>
          <p:nvPr>
            <p:ph type="title"/>
          </p:nvPr>
        </p:nvSpPr>
        <p:spPr>
          <a:xfrm>
            <a:off x="431304" y="466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Empfindliche Linse</a:t>
            </a:r>
            <a:endParaRPr/>
          </a:p>
        </p:txBody>
      </p:sp>
      <p:sp>
        <p:nvSpPr>
          <p:cNvPr id="296" name="Google Shape;296;p49"/>
          <p:cNvSpPr/>
          <p:nvPr/>
        </p:nvSpPr>
        <p:spPr>
          <a:xfrm>
            <a:off x="548553" y="1451006"/>
            <a:ext cx="4572000" cy="15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2159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Sieht schlecht fokussiert aus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51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Flammen und Rauch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51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Schneidet nicht durch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51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Dicke und verschmutzte Schnittlinien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7" name="Google Shape;297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28084" y="1287339"/>
            <a:ext cx="3163951" cy="3163951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49"/>
          <p:cNvSpPr txBox="1"/>
          <p:nvPr/>
        </p:nvSpPr>
        <p:spPr>
          <a:xfrm>
            <a:off x="1956603" y="3867894"/>
            <a:ext cx="3163800" cy="49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i="0" lang="en" sz="1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Sofort anhalten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Frage die Werkstattleitung nach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einer  Linsenreinigung.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9562" y="1761660"/>
            <a:ext cx="2916324" cy="2689701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51"/>
          <p:cNvSpPr txBox="1"/>
          <p:nvPr/>
        </p:nvSpPr>
        <p:spPr>
          <a:xfrm>
            <a:off x="521550" y="735546"/>
            <a:ext cx="8115300" cy="5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" sz="15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Beginne immer mit einem Test in der Ecke deines Materials, </a:t>
            </a:r>
            <a:br>
              <a:rPr b="0" i="0" lang="en" sz="15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" sz="15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um die richtigen Einstellungen zu finden.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51"/>
          <p:cNvSpPr txBox="1"/>
          <p:nvPr/>
        </p:nvSpPr>
        <p:spPr>
          <a:xfrm>
            <a:off x="4247964" y="1733382"/>
            <a:ext cx="4104600" cy="31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Zu dunkel oder verbrannt:</a:t>
            </a:r>
            <a:endParaRPr b="1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Leistung verringern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Geschwindigkeit erhöhen</a:t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Schneidet Material nicht vollständig durch:</a:t>
            </a:r>
            <a:endParaRPr b="1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Leistung erhöhen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Geschwindigkeit verringern</a:t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4"/>
          <p:cNvSpPr txBox="1"/>
          <p:nvPr>
            <p:ph type="title"/>
          </p:nvPr>
        </p:nvSpPr>
        <p:spPr>
          <a:xfrm>
            <a:off x="431304" y="466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Materialempfehlung</a:t>
            </a:r>
            <a:endParaRPr/>
          </a:p>
        </p:txBody>
      </p:sp>
      <p:sp>
        <p:nvSpPr>
          <p:cNvPr id="311" name="Google Shape;311;p54"/>
          <p:cNvSpPr txBox="1"/>
          <p:nvPr>
            <p:ph idx="1" type="body"/>
          </p:nvPr>
        </p:nvSpPr>
        <p:spPr>
          <a:xfrm>
            <a:off x="510697" y="970728"/>
            <a:ext cx="4482900" cy="34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14300" lvl="0" marL="20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b="1" lang="en"/>
              <a:t>Kraftplex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lang="en"/>
              <a:t>wärmegepresstes Faserholz </a:t>
            </a:r>
            <a:br>
              <a:rPr lang="en"/>
            </a:br>
            <a:r>
              <a:rPr lang="en"/>
              <a:t>ohne Bindemittel und Zusatzstoffe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lang="en"/>
              <a:t>vs.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b="1" lang="en"/>
              <a:t>MDF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lang="en"/>
              <a:t>enthält 9 % Harnstoff-Formaldehydkleber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lang="en"/>
              <a:t>erzeugt giftige Dämpfe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-114300" lvl="0" marL="20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/>
          </a:p>
          <a:p>
            <a:pPr indent="-114300" lvl="0" marL="20320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/>
          </a:p>
        </p:txBody>
      </p:sp>
      <p:pic>
        <p:nvPicPr>
          <p:cNvPr id="312" name="Google Shape;312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12060" y="1059582"/>
            <a:ext cx="2339936" cy="1633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12060" y="2841780"/>
            <a:ext cx="2339936" cy="1744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55"/>
          <p:cNvSpPr txBox="1"/>
          <p:nvPr>
            <p:ph type="title"/>
          </p:nvPr>
        </p:nvSpPr>
        <p:spPr>
          <a:xfrm>
            <a:off x="431304" y="466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Materialien, die sich nur gravieren lassen</a:t>
            </a:r>
            <a:endParaRPr/>
          </a:p>
        </p:txBody>
      </p:sp>
      <p:sp>
        <p:nvSpPr>
          <p:cNvPr id="319" name="Google Shape;319;p55"/>
          <p:cNvSpPr txBox="1"/>
          <p:nvPr>
            <p:ph idx="1" type="body"/>
          </p:nvPr>
        </p:nvSpPr>
        <p:spPr>
          <a:xfrm>
            <a:off x="431304" y="1047452"/>
            <a:ext cx="3139800" cy="25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14300" lvl="0" marL="20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-203200" lvl="0" marL="20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Eloxiertes Aluminium</a:t>
            </a:r>
            <a:endParaRPr/>
          </a:p>
          <a:p>
            <a:pPr indent="-114300" lvl="0" marL="20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/>
          </a:p>
          <a:p>
            <a:pPr indent="-203200" lvl="0" marL="20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Stein und Keramik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-114300" lvl="0" marL="20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/>
          </a:p>
          <a:p>
            <a:pPr indent="-203200" lvl="0" marL="20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Glas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-114300" lvl="0" marL="20320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/>
          </a:p>
        </p:txBody>
      </p:sp>
      <p:pic>
        <p:nvPicPr>
          <p:cNvPr id="320" name="Google Shape;320;p55"/>
          <p:cNvPicPr preferRelativeResize="0"/>
          <p:nvPr/>
        </p:nvPicPr>
        <p:blipFill rotWithShape="1">
          <a:blip r:embed="rId3">
            <a:alphaModFix/>
          </a:blip>
          <a:srcRect b="8042" l="12572" r="0" t="7739"/>
          <a:stretch/>
        </p:blipFill>
        <p:spPr>
          <a:xfrm>
            <a:off x="4986737" y="3276384"/>
            <a:ext cx="2043431" cy="1244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55"/>
          <p:cNvPicPr preferRelativeResize="0"/>
          <p:nvPr/>
        </p:nvPicPr>
        <p:blipFill rotWithShape="1">
          <a:blip r:embed="rId4">
            <a:alphaModFix/>
          </a:blip>
          <a:srcRect b="0" l="0" r="0" t="8415"/>
          <a:stretch/>
        </p:blipFill>
        <p:spPr>
          <a:xfrm>
            <a:off x="575072" y="3273828"/>
            <a:ext cx="2043431" cy="1244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55"/>
          <p:cNvPicPr preferRelativeResize="0"/>
          <p:nvPr/>
        </p:nvPicPr>
        <p:blipFill rotWithShape="1">
          <a:blip r:embed="rId5">
            <a:alphaModFix/>
          </a:blip>
          <a:srcRect b="17167" l="5960" r="11815" t="12931"/>
          <a:stretch/>
        </p:blipFill>
        <p:spPr>
          <a:xfrm>
            <a:off x="2843931" y="3411350"/>
            <a:ext cx="1730925" cy="9690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1"/>
          <p:cNvSpPr txBox="1"/>
          <p:nvPr>
            <p:ph type="title"/>
          </p:nvPr>
        </p:nvSpPr>
        <p:spPr>
          <a:xfrm>
            <a:off x="431304" y="466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Markieren</a:t>
            </a:r>
            <a:endParaRPr/>
          </a:p>
        </p:txBody>
      </p:sp>
      <p:sp>
        <p:nvSpPr>
          <p:cNvPr id="328" name="Google Shape;328;p11"/>
          <p:cNvSpPr txBox="1"/>
          <p:nvPr/>
        </p:nvSpPr>
        <p:spPr>
          <a:xfrm>
            <a:off x="7094229" y="857385"/>
            <a:ext cx="1099500" cy="14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High Speed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9" name="Google Shape;329;p11"/>
          <p:cNvSpPr txBox="1"/>
          <p:nvPr/>
        </p:nvSpPr>
        <p:spPr>
          <a:xfrm>
            <a:off x="551366" y="1433171"/>
            <a:ext cx="3621600" cy="97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Laser folgt Vektoren mit </a:t>
            </a:r>
            <a:r>
              <a:rPr b="0" i="0" lang="en" sz="1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mittlerer Leistung </a:t>
            </a:r>
            <a:endParaRPr b="0" i="0" sz="14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und </a:t>
            </a:r>
            <a:r>
              <a:rPr b="0" i="0" lang="en" sz="1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hoher Geschwindigkeit 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-&gt; Anschnitt der Oberfläche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30" name="Google Shape;330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0218" y="2787774"/>
            <a:ext cx="3500105" cy="1912857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11"/>
          <p:cNvSpPr txBox="1"/>
          <p:nvPr/>
        </p:nvSpPr>
        <p:spPr>
          <a:xfrm>
            <a:off x="5675633" y="857385"/>
            <a:ext cx="1291800" cy="14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Medium Power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2" name="Google Shape;332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09725" y="1472413"/>
            <a:ext cx="354619" cy="354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92926" y="3130543"/>
            <a:ext cx="1225087" cy="1205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11"/>
          <p:cNvPicPr preferRelativeResize="0"/>
          <p:nvPr/>
        </p:nvPicPr>
        <p:blipFill rotWithShape="1">
          <a:blip r:embed="rId6">
            <a:alphaModFix/>
          </a:blip>
          <a:srcRect b="28892" l="31458" r="28864" t="21513"/>
          <a:stretch/>
        </p:blipFill>
        <p:spPr>
          <a:xfrm>
            <a:off x="6960459" y="2768040"/>
            <a:ext cx="289991" cy="362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350141" y="1489114"/>
            <a:ext cx="321207" cy="321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1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28593" y="1455690"/>
            <a:ext cx="354630" cy="354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1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718013" y="1472817"/>
            <a:ext cx="337499" cy="337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320"/>
              <a:t>Plan für heute</a:t>
            </a:r>
            <a:endParaRPr sz="3320"/>
          </a:p>
        </p:txBody>
      </p:sp>
      <p:sp>
        <p:nvSpPr>
          <p:cNvPr id="98" name="Google Shape;98;p2"/>
          <p:cNvSpPr txBox="1"/>
          <p:nvPr>
            <p:ph idx="1" type="body"/>
          </p:nvPr>
        </p:nvSpPr>
        <p:spPr>
          <a:xfrm>
            <a:off x="1632150" y="1971925"/>
            <a:ext cx="5879700" cy="28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746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AutoNum type="arabicPeriod"/>
            </a:pPr>
            <a:r>
              <a:rPr lang="en" sz="2300"/>
              <a:t>Laserschneiden Theorie und Sicherheit</a:t>
            </a:r>
            <a:endParaRPr sz="2300"/>
          </a:p>
          <a:p>
            <a:pPr indent="-3746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AutoNum type="arabicPeriod"/>
            </a:pPr>
            <a:r>
              <a:rPr lang="en" sz="2300"/>
              <a:t>Laserschneiden Praxis </a:t>
            </a:r>
            <a:endParaRPr sz="2300"/>
          </a:p>
          <a:p>
            <a:pPr indent="-3746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AutoNum type="arabicPeriod"/>
            </a:pPr>
            <a:r>
              <a:rPr lang="en" sz="2300"/>
              <a:t>Freies Lasern :)</a:t>
            </a:r>
            <a:endParaRPr sz="23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2"/>
          <p:cNvSpPr txBox="1"/>
          <p:nvPr>
            <p:ph type="title"/>
          </p:nvPr>
        </p:nvSpPr>
        <p:spPr>
          <a:xfrm>
            <a:off x="431304" y="466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Schneiden</a:t>
            </a:r>
            <a:endParaRPr/>
          </a:p>
        </p:txBody>
      </p:sp>
      <p:sp>
        <p:nvSpPr>
          <p:cNvPr id="343" name="Google Shape;343;p12"/>
          <p:cNvSpPr txBox="1"/>
          <p:nvPr/>
        </p:nvSpPr>
        <p:spPr>
          <a:xfrm>
            <a:off x="7094229" y="857385"/>
            <a:ext cx="1312200" cy="14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Medium Speed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4" name="Google Shape;344;p12"/>
          <p:cNvSpPr txBox="1"/>
          <p:nvPr/>
        </p:nvSpPr>
        <p:spPr>
          <a:xfrm>
            <a:off x="551366" y="1433171"/>
            <a:ext cx="3621600" cy="97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Laser folgt Vektoren mit </a:t>
            </a:r>
            <a:r>
              <a:rPr b="0" i="0" lang="en" sz="1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hoher Leistung </a:t>
            </a: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und </a:t>
            </a:r>
            <a:r>
              <a:rPr b="0" i="0" lang="en" sz="1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mittlerer Geschwindigkeit 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-&gt;  Durchtrennen des Materials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5" name="Google Shape;345;p12"/>
          <p:cNvSpPr txBox="1"/>
          <p:nvPr/>
        </p:nvSpPr>
        <p:spPr>
          <a:xfrm>
            <a:off x="5675633" y="857385"/>
            <a:ext cx="1291800" cy="14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High Power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09725" y="1472413"/>
            <a:ext cx="354619" cy="354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50141" y="1489114"/>
            <a:ext cx="321207" cy="321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28593" y="1455690"/>
            <a:ext cx="354630" cy="354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718013" y="1472817"/>
            <a:ext cx="337499" cy="337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48553" y="2787774"/>
            <a:ext cx="3500105" cy="1912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p12"/>
          <p:cNvPicPr preferRelativeResize="0"/>
          <p:nvPr/>
        </p:nvPicPr>
        <p:blipFill rotWithShape="1">
          <a:blip r:embed="rId8">
            <a:alphaModFix/>
          </a:blip>
          <a:srcRect b="28892" l="31458" r="28864" t="21513"/>
          <a:stretch/>
        </p:blipFill>
        <p:spPr>
          <a:xfrm>
            <a:off x="6497226" y="2962130"/>
            <a:ext cx="289992" cy="362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1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029693" y="3327834"/>
            <a:ext cx="1225088" cy="11990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15"/>
          <p:cNvSpPr txBox="1"/>
          <p:nvPr>
            <p:ph type="title"/>
          </p:nvPr>
        </p:nvSpPr>
        <p:spPr>
          <a:xfrm>
            <a:off x="431304" y="466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Gravur</a:t>
            </a:r>
            <a:endParaRPr/>
          </a:p>
        </p:txBody>
      </p:sp>
      <p:sp>
        <p:nvSpPr>
          <p:cNvPr id="358" name="Google Shape;358;p15"/>
          <p:cNvSpPr txBox="1"/>
          <p:nvPr/>
        </p:nvSpPr>
        <p:spPr>
          <a:xfrm>
            <a:off x="6713269" y="1005576"/>
            <a:ext cx="1099500" cy="14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High Speed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59" name="Google Shape;359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5072" y="2584759"/>
            <a:ext cx="3581588" cy="1868320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15"/>
          <p:cNvSpPr txBox="1"/>
          <p:nvPr/>
        </p:nvSpPr>
        <p:spPr>
          <a:xfrm>
            <a:off x="5396868" y="1005576"/>
            <a:ext cx="1281600" cy="14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Medium Power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61" name="Google Shape;361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03573" y="1620425"/>
            <a:ext cx="354630" cy="354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92993" y="1637552"/>
            <a:ext cx="337499" cy="337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678486" y="3273828"/>
            <a:ext cx="1225087" cy="1179252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15"/>
          <p:cNvSpPr txBox="1"/>
          <p:nvPr/>
        </p:nvSpPr>
        <p:spPr>
          <a:xfrm>
            <a:off x="562605" y="1451006"/>
            <a:ext cx="34785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Graviert </a:t>
            </a:r>
            <a:r>
              <a:rPr b="0" i="0" lang="en" sz="1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jeden einzelnen Punkt </a:t>
            </a: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einer Fläche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-&gt; Flächiges Abtragen des Materials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5" name="Google Shape;365;p15"/>
          <p:cNvPicPr preferRelativeResize="0"/>
          <p:nvPr/>
        </p:nvPicPr>
        <p:blipFill rotWithShape="1">
          <a:blip r:embed="rId7">
            <a:alphaModFix/>
          </a:blip>
          <a:srcRect b="28892" l="31458" r="28864" t="21513"/>
          <a:stretch/>
        </p:blipFill>
        <p:spPr>
          <a:xfrm>
            <a:off x="5938477" y="2919197"/>
            <a:ext cx="283699" cy="354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15"/>
          <p:cNvPicPr preferRelativeResize="0"/>
          <p:nvPr/>
        </p:nvPicPr>
        <p:blipFill rotWithShape="1">
          <a:blip r:embed="rId7">
            <a:alphaModFix/>
          </a:blip>
          <a:srcRect b="28892" l="31458" r="28864" t="21513"/>
          <a:stretch/>
        </p:blipFill>
        <p:spPr>
          <a:xfrm>
            <a:off x="6149180" y="2919197"/>
            <a:ext cx="283699" cy="354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15"/>
          <p:cNvPicPr preferRelativeResize="0"/>
          <p:nvPr/>
        </p:nvPicPr>
        <p:blipFill rotWithShape="1">
          <a:blip r:embed="rId7">
            <a:alphaModFix/>
          </a:blip>
          <a:srcRect b="28892" l="31458" r="28864" t="21513"/>
          <a:stretch/>
        </p:blipFill>
        <p:spPr>
          <a:xfrm>
            <a:off x="6350462" y="2919197"/>
            <a:ext cx="283699" cy="354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1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734315" y="1620425"/>
            <a:ext cx="354619" cy="354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1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074730" y="1637127"/>
            <a:ext cx="321207" cy="321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lt1"/>
        </a:solidFill>
      </p:bgPr>
    </p:bg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Laserschneider</a:t>
            </a:r>
            <a:endParaRPr/>
          </a:p>
        </p:txBody>
      </p:sp>
      <p:pic>
        <p:nvPicPr>
          <p:cNvPr id="375" name="Google Shape;375;p8"/>
          <p:cNvPicPr preferRelativeResize="0"/>
          <p:nvPr/>
        </p:nvPicPr>
        <p:blipFill rotWithShape="1">
          <a:blip r:embed="rId3">
            <a:alphaModFix/>
          </a:blip>
          <a:srcRect b="13963" l="51571" r="0" t="4041"/>
          <a:stretch/>
        </p:blipFill>
        <p:spPr>
          <a:xfrm>
            <a:off x="311702" y="1247298"/>
            <a:ext cx="2625746" cy="3251651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8"/>
          <p:cNvSpPr txBox="1"/>
          <p:nvPr/>
        </p:nvSpPr>
        <p:spPr>
          <a:xfrm>
            <a:off x="3971325" y="2370600"/>
            <a:ext cx="4620300" cy="4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... fokussiert den Laser nach unten ...</a:t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A363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A363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A363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77" name="Google Shape;377;p8"/>
          <p:cNvCxnSpPr/>
          <p:nvPr/>
        </p:nvCxnSpPr>
        <p:spPr>
          <a:xfrm rot="10800000">
            <a:off x="2209208" y="3198769"/>
            <a:ext cx="1703100" cy="471000"/>
          </a:xfrm>
          <a:prstGeom prst="straightConnector1">
            <a:avLst/>
          </a:prstGeom>
          <a:noFill/>
          <a:ln cap="flat" cmpd="sng" w="19050">
            <a:solidFill>
              <a:srgbClr val="E6007E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78" name="Google Shape;378;p8"/>
          <p:cNvSpPr txBox="1"/>
          <p:nvPr/>
        </p:nvSpPr>
        <p:spPr>
          <a:xfrm>
            <a:off x="3853290" y="1380112"/>
            <a:ext cx="1839300" cy="44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Fokus-Linse ...</a:t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p8"/>
          <p:cNvSpPr txBox="1"/>
          <p:nvPr/>
        </p:nvSpPr>
        <p:spPr>
          <a:xfrm>
            <a:off x="3971327" y="3361108"/>
            <a:ext cx="4839300" cy="44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... zu einem dünnen und konzentrierten Strahl</a:t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0" name="Google Shape;380;p8"/>
          <p:cNvCxnSpPr>
            <a:stCxn id="378" idx="1"/>
          </p:cNvCxnSpPr>
          <p:nvPr/>
        </p:nvCxnSpPr>
        <p:spPr>
          <a:xfrm flipH="1">
            <a:off x="2318790" y="1604662"/>
            <a:ext cx="1534500" cy="486300"/>
          </a:xfrm>
          <a:prstGeom prst="straightConnector1">
            <a:avLst/>
          </a:prstGeom>
          <a:noFill/>
          <a:ln cap="flat" cmpd="sng" w="19050">
            <a:solidFill>
              <a:srgbClr val="E6007E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81" name="Google Shape;381;p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14"/>
          <p:cNvSpPr txBox="1"/>
          <p:nvPr>
            <p:ph type="title"/>
          </p:nvPr>
        </p:nvSpPr>
        <p:spPr>
          <a:xfrm>
            <a:off x="431300" y="419095"/>
            <a:ext cx="79938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Schnittfuge</a:t>
            </a:r>
            <a:endParaRPr/>
          </a:p>
        </p:txBody>
      </p:sp>
      <p:sp>
        <p:nvSpPr>
          <p:cNvPr id="388" name="Google Shape;388;p14"/>
          <p:cNvSpPr txBox="1"/>
          <p:nvPr>
            <p:ph idx="1" type="body"/>
          </p:nvPr>
        </p:nvSpPr>
        <p:spPr>
          <a:xfrm>
            <a:off x="575072" y="1265053"/>
            <a:ext cx="4186500" cy="34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03200" lvl="0" marL="20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/>
              <a:t>Abhängig von Materialeigenschaften </a:t>
            </a:r>
            <a:br>
              <a:rPr lang="en"/>
            </a:br>
            <a:r>
              <a:rPr lang="en"/>
              <a:t>ca. 0,10–0,30 mm</a:t>
            </a:r>
            <a:endParaRPr/>
          </a:p>
          <a:p>
            <a:pPr indent="-114300" lvl="0" marL="20320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/>
          </a:p>
        </p:txBody>
      </p:sp>
      <p:pic>
        <p:nvPicPr>
          <p:cNvPr id="389" name="Google Shape;38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5072" y="3057804"/>
            <a:ext cx="6751234" cy="1623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81826" y="622313"/>
            <a:ext cx="2644482" cy="17602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16"/>
          <p:cNvSpPr txBox="1"/>
          <p:nvPr>
            <p:ph type="title"/>
          </p:nvPr>
        </p:nvSpPr>
        <p:spPr>
          <a:xfrm>
            <a:off x="575072" y="622313"/>
            <a:ext cx="79938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Gravurauflösung in PPI (pulses per Inch)</a:t>
            </a:r>
            <a:endParaRPr/>
          </a:p>
        </p:txBody>
      </p:sp>
      <p:graphicFrame>
        <p:nvGraphicFramePr>
          <p:cNvPr id="396" name="Google Shape;396;p16"/>
          <p:cNvGraphicFramePr/>
          <p:nvPr/>
        </p:nvGraphicFramePr>
        <p:xfrm>
          <a:off x="548553" y="1599642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{4C41BF4D-60FA-4F82-BBC4-08466262E32A}</a:tableStyleId>
              </a:tblPr>
              <a:tblGrid>
                <a:gridCol w="1998475"/>
                <a:gridCol w="1998475"/>
                <a:gridCol w="1998475"/>
                <a:gridCol w="1998475"/>
              </a:tblGrid>
              <a:tr h="118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139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/>
                    </a:p>
                  </a:txBody>
                  <a:tcPr marT="34300" marB="34300" marR="68600" marL="13500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/>
                    </a:p>
                  </a:txBody>
                  <a:tcPr marT="34300" marB="34300" marR="68600" marL="13500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/>
                    </a:p>
                  </a:txBody>
                  <a:tcPr marT="34300" marB="34300" marR="68600" marL="13500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/>
                    </a:p>
                  </a:txBody>
                  <a:tcPr marT="34300" marB="34300" marR="68600" marL="13500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139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/>
                    </a:p>
                  </a:txBody>
                  <a:tcPr marT="34300" marB="34300" marR="68600" marL="13500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/>
                    </a:p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/>
                    </a:p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/>
                    </a:p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/>
                    </a:p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/>
                    </a:p>
                  </a:txBody>
                  <a:tcPr marT="34300" marB="34300" marR="68600" marL="13500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/>
                    </a:p>
                  </a:txBody>
                  <a:tcPr marT="34300" marB="34300" marR="68600" marL="13500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/>
                    </a:p>
                  </a:txBody>
                  <a:tcPr marT="34300" marB="34300" marR="68600" marL="13500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1101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/>
                    </a:p>
                  </a:txBody>
                  <a:tcPr marT="34300" marB="34300" marR="68600" marL="13500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/>
                    </a:p>
                  </a:txBody>
                  <a:tcPr marT="34300" marB="34300" marR="68600" marL="13500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/>
                    </a:p>
                  </a:txBody>
                  <a:tcPr marT="34300" marB="34300" marR="68600" marL="13500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/>
                    </a:p>
                  </a:txBody>
                  <a:tcPr marT="34300" marB="34300" marR="68600" marL="13500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</a:tbl>
          </a:graphicData>
        </a:graphic>
      </p:graphicFrame>
      <p:pic>
        <p:nvPicPr>
          <p:cNvPr id="397" name="Google Shape;39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92095" y="1797416"/>
            <a:ext cx="1519688" cy="1771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87095" y="1817996"/>
            <a:ext cx="1519688" cy="1771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82095" y="1815677"/>
            <a:ext cx="1519688" cy="1771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7096" y="1815656"/>
            <a:ext cx="1519688" cy="1771406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Google Shape;401;p16"/>
          <p:cNvSpPr txBox="1"/>
          <p:nvPr/>
        </p:nvSpPr>
        <p:spPr>
          <a:xfrm>
            <a:off x="3869922" y="4361278"/>
            <a:ext cx="1404300" cy="56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höhere Auflösung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längere Gravurzeit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höherer Detailgrad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2" name="Google Shape;402;p16"/>
          <p:cNvCxnSpPr/>
          <p:nvPr/>
        </p:nvCxnSpPr>
        <p:spPr>
          <a:xfrm>
            <a:off x="2087724" y="4019367"/>
            <a:ext cx="4831800" cy="78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7"/>
          <p:cNvSpPr txBox="1"/>
          <p:nvPr/>
        </p:nvSpPr>
        <p:spPr>
          <a:xfrm>
            <a:off x="431288" y="469351"/>
            <a:ext cx="106584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" sz="2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Frequenz</a:t>
            </a:r>
            <a:endParaRPr b="1" i="0" sz="2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17"/>
          <p:cNvSpPr txBox="1"/>
          <p:nvPr/>
        </p:nvSpPr>
        <p:spPr>
          <a:xfrm>
            <a:off x="575075" y="1129100"/>
            <a:ext cx="5048100" cy="35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Anzahl der Laserpulse pro Sekunde von 1 bis 5000 Hz</a:t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7161" lvl="0" marL="2714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7161" lvl="0" marL="2714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1462" lvl="0" marL="2714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Font typeface="Arial"/>
              <a:buChar char="→"/>
            </a:pPr>
            <a: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Verbrennende Materialien (Holz, Papier): </a:t>
            </a:r>
            <a:b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" sz="18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Niedrige</a:t>
            </a:r>
            <a: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 Frequenz, 500 Hz</a:t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7161" lvl="0" marL="2714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7161" lvl="0" marL="2714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1462" lvl="0" marL="2714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Font typeface="Arial"/>
              <a:buChar char="→"/>
            </a:pPr>
            <a: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Schmelzende Materialien (Kunststoffe): </a:t>
            </a:r>
            <a:b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" sz="18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Hohe</a:t>
            </a:r>
            <a: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 Frequenz, 5000 Hz</a:t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7161" lvl="0" marL="2714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7161" lvl="0" marL="2714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9" name="Google Shape;409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81650" y="2745119"/>
            <a:ext cx="2828400" cy="1893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17"/>
          <p:cNvPicPr preferRelativeResize="0"/>
          <p:nvPr/>
        </p:nvPicPr>
        <p:blipFill rotWithShape="1">
          <a:blip r:embed="rId4">
            <a:alphaModFix/>
          </a:blip>
          <a:srcRect b="14550" l="0" r="0" t="12769"/>
          <a:stretch/>
        </p:blipFill>
        <p:spPr>
          <a:xfrm>
            <a:off x="5881645" y="338472"/>
            <a:ext cx="2990279" cy="217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Beispiele</a:t>
            </a:r>
            <a:endParaRPr/>
          </a:p>
        </p:txBody>
      </p:sp>
      <p:sp>
        <p:nvSpPr>
          <p:cNvPr id="416" name="Google Shape;416;p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417" name="Google Shape;417;p6"/>
          <p:cNvPicPr preferRelativeResize="0"/>
          <p:nvPr/>
        </p:nvPicPr>
        <p:blipFill rotWithShape="1">
          <a:blip r:embed="rId3">
            <a:alphaModFix/>
          </a:blip>
          <a:srcRect b="0" l="0" r="15732" t="0"/>
          <a:stretch/>
        </p:blipFill>
        <p:spPr>
          <a:xfrm>
            <a:off x="5766930" y="2833898"/>
            <a:ext cx="2221594" cy="1641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6"/>
          <p:cNvPicPr preferRelativeResize="0"/>
          <p:nvPr/>
        </p:nvPicPr>
        <p:blipFill rotWithShape="1">
          <a:blip r:embed="rId4">
            <a:alphaModFix/>
          </a:blip>
          <a:srcRect b="3437" l="0" r="0" t="0"/>
          <a:stretch/>
        </p:blipFill>
        <p:spPr>
          <a:xfrm>
            <a:off x="5766930" y="1115550"/>
            <a:ext cx="2221596" cy="1612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" name="Google Shape;419;p6"/>
          <p:cNvPicPr preferRelativeResize="0"/>
          <p:nvPr/>
        </p:nvPicPr>
        <p:blipFill rotWithShape="1">
          <a:blip r:embed="rId5">
            <a:alphaModFix/>
          </a:blip>
          <a:srcRect b="0" l="0" r="1661" t="0"/>
          <a:stretch/>
        </p:blipFill>
        <p:spPr>
          <a:xfrm>
            <a:off x="3514965" y="2848266"/>
            <a:ext cx="2114063" cy="1612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6"/>
          <p:cNvPicPr preferRelativeResize="0"/>
          <p:nvPr/>
        </p:nvPicPr>
        <p:blipFill rotWithShape="1">
          <a:blip r:embed="rId6">
            <a:alphaModFix/>
          </a:blip>
          <a:srcRect b="2444" l="11689" r="11705" t="2444"/>
          <a:stretch/>
        </p:blipFill>
        <p:spPr>
          <a:xfrm>
            <a:off x="3514976" y="1115551"/>
            <a:ext cx="2114063" cy="1612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Google Shape;421;p6"/>
          <p:cNvPicPr preferRelativeResize="0"/>
          <p:nvPr/>
        </p:nvPicPr>
        <p:blipFill rotWithShape="1">
          <a:blip r:embed="rId7">
            <a:alphaModFix/>
          </a:blip>
          <a:srcRect b="0" l="0" r="8366" t="0"/>
          <a:stretch/>
        </p:blipFill>
        <p:spPr>
          <a:xfrm>
            <a:off x="1155488" y="1115550"/>
            <a:ext cx="2221596" cy="1612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155476" y="2848271"/>
            <a:ext cx="2221598" cy="16122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lt1"/>
        </a:solidFill>
      </p:bgPr>
    </p:bg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Laserschneider</a:t>
            </a:r>
            <a:endParaRPr/>
          </a:p>
        </p:txBody>
      </p:sp>
      <p:sp>
        <p:nvSpPr>
          <p:cNvPr id="428" name="Google Shape;428;p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429" name="Google Shape;429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22969" y="1887571"/>
            <a:ext cx="3278557" cy="2615852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7"/>
          <p:cNvSpPr txBox="1"/>
          <p:nvPr/>
        </p:nvSpPr>
        <p:spPr>
          <a:xfrm>
            <a:off x="6425585" y="1348329"/>
            <a:ext cx="1925100" cy="4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Die Laserquelle erzeugt</a:t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einen Lichtstrahl ...</a:t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31" name="Google Shape;431;p7"/>
          <p:cNvCxnSpPr>
            <a:stCxn id="430" idx="1"/>
          </p:cNvCxnSpPr>
          <p:nvPr/>
        </p:nvCxnSpPr>
        <p:spPr>
          <a:xfrm flipH="1">
            <a:off x="5402285" y="1562679"/>
            <a:ext cx="1023300" cy="615600"/>
          </a:xfrm>
          <a:prstGeom prst="straightConnector1">
            <a:avLst/>
          </a:prstGeom>
          <a:noFill/>
          <a:ln cap="flat" cmpd="sng" w="19050">
            <a:solidFill>
              <a:srgbClr val="E6007E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32" name="Google Shape;432;p7"/>
          <p:cNvSpPr txBox="1"/>
          <p:nvPr/>
        </p:nvSpPr>
        <p:spPr>
          <a:xfrm>
            <a:off x="521513" y="2163707"/>
            <a:ext cx="2315100" cy="4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…, der durch Spiegel auf den Schneidkopf geleitet  ...</a:t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33" name="Google Shape;433;p7"/>
          <p:cNvCxnSpPr>
            <a:endCxn id="432" idx="3"/>
          </p:cNvCxnSpPr>
          <p:nvPr/>
        </p:nvCxnSpPr>
        <p:spPr>
          <a:xfrm flipH="1">
            <a:off x="2836613" y="2175857"/>
            <a:ext cx="1202100" cy="202200"/>
          </a:xfrm>
          <a:prstGeom prst="straightConnector1">
            <a:avLst/>
          </a:prstGeom>
          <a:noFill/>
          <a:ln cap="flat" cmpd="sng" w="19050">
            <a:solidFill>
              <a:srgbClr val="E6007E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34" name="Google Shape;434;p7"/>
          <p:cNvCxnSpPr>
            <a:endCxn id="432" idx="3"/>
          </p:cNvCxnSpPr>
          <p:nvPr/>
        </p:nvCxnSpPr>
        <p:spPr>
          <a:xfrm rot="10800000">
            <a:off x="2836613" y="2378057"/>
            <a:ext cx="2371200" cy="741000"/>
          </a:xfrm>
          <a:prstGeom prst="straightConnector1">
            <a:avLst/>
          </a:prstGeom>
          <a:noFill/>
          <a:ln cap="flat" cmpd="sng" w="19050">
            <a:solidFill>
              <a:srgbClr val="E6007E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35" name="Google Shape;435;p7"/>
          <p:cNvCxnSpPr>
            <a:endCxn id="432" idx="3"/>
          </p:cNvCxnSpPr>
          <p:nvPr/>
        </p:nvCxnSpPr>
        <p:spPr>
          <a:xfrm rot="10800000">
            <a:off x="2836613" y="2378057"/>
            <a:ext cx="282300" cy="452400"/>
          </a:xfrm>
          <a:prstGeom prst="straightConnector1">
            <a:avLst/>
          </a:prstGeom>
          <a:noFill/>
          <a:ln cap="flat" cmpd="sng" w="19050">
            <a:solidFill>
              <a:srgbClr val="E6007E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36" name="Google Shape;436;p7"/>
          <p:cNvSpPr txBox="1"/>
          <p:nvPr/>
        </p:nvSpPr>
        <p:spPr>
          <a:xfrm>
            <a:off x="6425585" y="3435814"/>
            <a:ext cx="2196900" cy="4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2A363B"/>
                </a:solidFill>
                <a:latin typeface="Arial"/>
                <a:ea typeface="Arial"/>
                <a:cs typeface="Arial"/>
                <a:sym typeface="Arial"/>
              </a:rPr>
              <a:t>... und schließlich durch eine Linse fokussiert wird.</a:t>
            </a:r>
            <a:endParaRPr b="0" i="0" sz="1800" u="none" cap="none" strike="noStrike">
              <a:solidFill>
                <a:srgbClr val="2A363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37" name="Google Shape;437;p7"/>
          <p:cNvCxnSpPr>
            <a:stCxn id="436" idx="1"/>
          </p:cNvCxnSpPr>
          <p:nvPr/>
        </p:nvCxnSpPr>
        <p:spPr>
          <a:xfrm flipH="1">
            <a:off x="5418185" y="3650164"/>
            <a:ext cx="1007400" cy="92400"/>
          </a:xfrm>
          <a:prstGeom prst="straightConnector1">
            <a:avLst/>
          </a:prstGeom>
          <a:noFill/>
          <a:ln cap="flat" cmpd="sng" w="19050">
            <a:solidFill>
              <a:srgbClr val="E6007E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2"/>
          <p:cNvSpPr txBox="1"/>
          <p:nvPr>
            <p:ph type="title"/>
          </p:nvPr>
        </p:nvSpPr>
        <p:spPr>
          <a:xfrm>
            <a:off x="575072" y="622313"/>
            <a:ext cx="79938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Schneiden und Markieren</a:t>
            </a:r>
            <a:br>
              <a:rPr lang="en"/>
            </a:br>
            <a:endParaRPr/>
          </a:p>
        </p:txBody>
      </p:sp>
      <p:sp>
        <p:nvSpPr>
          <p:cNvPr id="443" name="Google Shape;443;p22"/>
          <p:cNvSpPr txBox="1"/>
          <p:nvPr/>
        </p:nvSpPr>
        <p:spPr>
          <a:xfrm>
            <a:off x="-990618" y="1846252"/>
            <a:ext cx="54630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Vektoren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4" name="Google Shape;444;p22"/>
          <p:cNvPicPr preferRelativeResize="0"/>
          <p:nvPr/>
        </p:nvPicPr>
        <p:blipFill rotWithShape="1">
          <a:blip r:embed="rId3">
            <a:alphaModFix/>
          </a:blip>
          <a:srcRect b="16114" l="0" r="0" t="0"/>
          <a:stretch/>
        </p:blipFill>
        <p:spPr>
          <a:xfrm>
            <a:off x="1415659" y="1486702"/>
            <a:ext cx="428624" cy="35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18945" y="2356346"/>
            <a:ext cx="1390502" cy="759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06488" y="2736311"/>
            <a:ext cx="428625" cy="435781"/>
          </a:xfrm>
          <a:prstGeom prst="rect">
            <a:avLst/>
          </a:prstGeom>
          <a:noFill/>
          <a:ln>
            <a:noFill/>
          </a:ln>
        </p:spPr>
      </p:pic>
      <p:sp>
        <p:nvSpPr>
          <p:cNvPr id="447" name="Google Shape;447;p22"/>
          <p:cNvSpPr txBox="1"/>
          <p:nvPr/>
        </p:nvSpPr>
        <p:spPr>
          <a:xfrm>
            <a:off x="1277634" y="3401588"/>
            <a:ext cx="22371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Beliebige </a:t>
            </a:r>
            <a:b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Linienstärke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8" name="Google Shape;448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56425" y="2356348"/>
            <a:ext cx="3622560" cy="75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24"/>
          <p:cNvSpPr txBox="1"/>
          <p:nvPr>
            <p:ph type="title"/>
          </p:nvPr>
        </p:nvSpPr>
        <p:spPr>
          <a:xfrm>
            <a:off x="575072" y="622313"/>
            <a:ext cx="79938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Text gravieren und schneiden</a:t>
            </a:r>
            <a:br>
              <a:rPr lang="en"/>
            </a:br>
            <a:endParaRPr/>
          </a:p>
        </p:txBody>
      </p:sp>
      <p:pic>
        <p:nvPicPr>
          <p:cNvPr id="454" name="Google Shape;454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586" y="1294209"/>
            <a:ext cx="2770351" cy="1546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17345" y="3080887"/>
            <a:ext cx="928688" cy="435769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Google Shape;456;p24"/>
          <p:cNvSpPr txBox="1"/>
          <p:nvPr/>
        </p:nvSpPr>
        <p:spPr>
          <a:xfrm>
            <a:off x="731351" y="3505049"/>
            <a:ext cx="1933500" cy="4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Bridges recommended for text cutting out</a:t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57" name="Google Shape;457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01674" y="3088846"/>
            <a:ext cx="2907506" cy="492919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24"/>
          <p:cNvSpPr txBox="1"/>
          <p:nvPr/>
        </p:nvSpPr>
        <p:spPr>
          <a:xfrm>
            <a:off x="3530426" y="3581774"/>
            <a:ext cx="2250000" cy="27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or use laser cutting fonts</a:t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59" name="Google Shape;459;p2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988404" y="1461552"/>
            <a:ext cx="2347351" cy="227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2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988405" y="2077334"/>
            <a:ext cx="2347351" cy="2513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 txBox="1"/>
          <p:nvPr/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0" i="0" sz="2900" u="none" cap="none" strike="noStrike">
              <a:solidFill>
                <a:srgbClr val="000000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lang="en" sz="5200">
                <a:latin typeface="Open Sans ExtraBold"/>
                <a:ea typeface="Open Sans ExtraBold"/>
                <a:cs typeface="Open Sans ExtraBold"/>
                <a:sym typeface="Open Sans ExtraBold"/>
              </a:rPr>
              <a:t>Laserschneiden Theorie</a:t>
            </a:r>
            <a:endParaRPr b="1" i="0" sz="5200" u="none" cap="none" strike="noStrike">
              <a:solidFill>
                <a:srgbClr val="000000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25"/>
          <p:cNvSpPr txBox="1"/>
          <p:nvPr>
            <p:ph type="title"/>
          </p:nvPr>
        </p:nvSpPr>
        <p:spPr>
          <a:xfrm>
            <a:off x="575072" y="622313"/>
            <a:ext cx="79938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Überprüfung der Daten</a:t>
            </a:r>
            <a:endParaRPr/>
          </a:p>
        </p:txBody>
      </p:sp>
      <p:sp>
        <p:nvSpPr>
          <p:cNvPr id="466" name="Google Shape;466;p25"/>
          <p:cNvSpPr txBox="1"/>
          <p:nvPr/>
        </p:nvSpPr>
        <p:spPr>
          <a:xfrm>
            <a:off x="5868119" y="1294209"/>
            <a:ext cx="3044400" cy="3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</a:pPr>
            <a:r>
              <a:rPr b="1" i="0" lang="en" sz="1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ACHTUNG!!!</a:t>
            </a:r>
            <a:r>
              <a:rPr b="0" i="0" lang="en" sz="1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Übereinanderliegende  Linien werden mehrfach bearbeitet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</a:pPr>
            <a:r>
              <a:rPr b="1" i="0" lang="en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Tipp</a:t>
            </a:r>
            <a:r>
              <a:rPr b="0" i="0" lang="en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Deckkraft 50%, dann sieht man doppelte Linien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67" name="Google Shape;467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25071" y="1116270"/>
            <a:ext cx="2720425" cy="2220950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25"/>
          <p:cNvSpPr txBox="1"/>
          <p:nvPr/>
        </p:nvSpPr>
        <p:spPr>
          <a:xfrm>
            <a:off x="575072" y="1294209"/>
            <a:ext cx="2250000" cy="243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-2159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b="0" i="0" lang="en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RGB Farbmodus? </a:t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b="0" i="0" lang="en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Korrekte Größe?</a:t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b="0" i="0" lang="en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Pfade geschlossen? </a:t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270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b="0" i="0" lang="en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Überlagernde Linien?</a:t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9" name="Google Shape;469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07122" y="3605461"/>
            <a:ext cx="5105400" cy="1047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Google Shape;474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89802" y="735546"/>
            <a:ext cx="3801188" cy="2513104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46"/>
          <p:cNvSpPr txBox="1"/>
          <p:nvPr/>
        </p:nvSpPr>
        <p:spPr>
          <a:xfrm>
            <a:off x="1763688" y="3598188"/>
            <a:ext cx="32577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Idealer Fokus</a:t>
            </a:r>
            <a:br>
              <a:rPr b="1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dünnster Laserstrahlabschnitt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auf der Oberfläche des Materials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46"/>
          <p:cNvSpPr txBox="1"/>
          <p:nvPr/>
        </p:nvSpPr>
        <p:spPr>
          <a:xfrm>
            <a:off x="4537908" y="3401425"/>
            <a:ext cx="2659500" cy="117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1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Defokussiert</a:t>
            </a:r>
            <a:br>
              <a:rPr b="1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Schneidet nicht durchs Material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dicke Schnittlinien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7" name="Google Shape;477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92945" y="2750911"/>
            <a:ext cx="550706" cy="550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4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80317" y="2779280"/>
            <a:ext cx="550706" cy="550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4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75781" y="2779280"/>
            <a:ext cx="550706" cy="550706"/>
          </a:xfrm>
          <a:prstGeom prst="rect">
            <a:avLst/>
          </a:prstGeom>
          <a:noFill/>
          <a:ln>
            <a:noFill/>
          </a:ln>
        </p:spPr>
      </p:pic>
      <p:sp>
        <p:nvSpPr>
          <p:cNvPr id="480" name="Google Shape;480;p46"/>
          <p:cNvSpPr txBox="1"/>
          <p:nvPr>
            <p:ph type="title"/>
          </p:nvPr>
        </p:nvSpPr>
        <p:spPr>
          <a:xfrm>
            <a:off x="431304" y="466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Fokussierung</a:t>
            </a:r>
            <a:endParaRPr/>
          </a:p>
        </p:txBody>
      </p:sp>
      <p:cxnSp>
        <p:nvCxnSpPr>
          <p:cNvPr id="481" name="Google Shape;481;p46"/>
          <p:cNvCxnSpPr/>
          <p:nvPr/>
        </p:nvCxnSpPr>
        <p:spPr>
          <a:xfrm>
            <a:off x="4247964" y="3301617"/>
            <a:ext cx="0" cy="13764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dash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47"/>
          <p:cNvSpPr txBox="1"/>
          <p:nvPr>
            <p:ph type="title"/>
          </p:nvPr>
        </p:nvSpPr>
        <p:spPr>
          <a:xfrm>
            <a:off x="431304" y="466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Fokussierung</a:t>
            </a:r>
            <a:endParaRPr/>
          </a:p>
        </p:txBody>
      </p:sp>
      <p:pic>
        <p:nvPicPr>
          <p:cNvPr id="487" name="Google Shape;487;p47"/>
          <p:cNvPicPr preferRelativeResize="0"/>
          <p:nvPr/>
        </p:nvPicPr>
        <p:blipFill rotWithShape="1">
          <a:blip r:embed="rId3">
            <a:alphaModFix/>
          </a:blip>
          <a:srcRect b="14271" l="0" r="0" t="25631"/>
          <a:stretch/>
        </p:blipFill>
        <p:spPr>
          <a:xfrm>
            <a:off x="874137" y="1185775"/>
            <a:ext cx="7395725" cy="3146874"/>
          </a:xfrm>
          <a:prstGeom prst="rect">
            <a:avLst/>
          </a:prstGeom>
          <a:noFill/>
          <a:ln>
            <a:noFill/>
          </a:ln>
        </p:spPr>
      </p:pic>
      <p:sp>
        <p:nvSpPr>
          <p:cNvPr id="488" name="Google Shape;488;p47"/>
          <p:cNvSpPr txBox="1"/>
          <p:nvPr/>
        </p:nvSpPr>
        <p:spPr>
          <a:xfrm>
            <a:off x="1219219" y="3808172"/>
            <a:ext cx="2432700" cy="324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accent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Guter Fokus</a:t>
            </a:r>
            <a:endParaRPr b="0" i="0" sz="1400" u="none" cap="none" strike="noStrike">
              <a:solidFill>
                <a:schemeClr val="accent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47"/>
          <p:cNvSpPr txBox="1"/>
          <p:nvPr/>
        </p:nvSpPr>
        <p:spPr>
          <a:xfrm>
            <a:off x="5119631" y="3808172"/>
            <a:ext cx="2685000" cy="324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accent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Schlechter Fokus</a:t>
            </a:r>
            <a:endParaRPr b="0" i="0" sz="1400" u="none" cap="none" strike="noStrike">
              <a:solidFill>
                <a:schemeClr val="accent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Hardware: Flux Beambox Pro </a:t>
            </a:r>
            <a:endParaRPr/>
          </a:p>
        </p:txBody>
      </p:sp>
      <p:pic>
        <p:nvPicPr>
          <p:cNvPr id="109" name="Google Shape;109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4425" y="1061650"/>
            <a:ext cx="4584274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Laserschneider</a:t>
            </a:r>
            <a:endParaRPr/>
          </a:p>
        </p:txBody>
      </p:sp>
      <p:sp>
        <p:nvSpPr>
          <p:cNvPr id="115" name="Google Shape;115;p5"/>
          <p:cNvSpPr txBox="1"/>
          <p:nvPr>
            <p:ph idx="1" type="body"/>
          </p:nvPr>
        </p:nvSpPr>
        <p:spPr>
          <a:xfrm>
            <a:off x="311700" y="2306925"/>
            <a:ext cx="4101600" cy="21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5882"/>
              <a:buNone/>
            </a:pPr>
            <a:r>
              <a:rPr lang="en" sz="2000">
                <a:solidFill>
                  <a:srgbClr val="2A363B"/>
                </a:solidFill>
              </a:rPr>
              <a:t>CO2 Laser - Power: 50 Watt</a:t>
            </a:r>
            <a:endParaRPr sz="2000">
              <a:solidFill>
                <a:srgbClr val="2A363B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5882"/>
              <a:buNone/>
            </a:pPr>
            <a:r>
              <a:t/>
            </a:r>
            <a:endParaRPr sz="2000">
              <a:solidFill>
                <a:srgbClr val="2A363B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5882"/>
              <a:buNone/>
            </a:pPr>
            <a:r>
              <a:rPr lang="en" sz="2000">
                <a:solidFill>
                  <a:srgbClr val="2A363B"/>
                </a:solidFill>
              </a:rPr>
              <a:t>Materialstärke ca. 0.05 - 10 mm</a:t>
            </a:r>
            <a:endParaRPr sz="2000">
              <a:solidFill>
                <a:srgbClr val="2A363B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5882"/>
              <a:buNone/>
            </a:pPr>
            <a:r>
              <a:t/>
            </a:r>
            <a:endParaRPr sz="2000">
              <a:solidFill>
                <a:srgbClr val="2A363B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5882"/>
              <a:buNone/>
            </a:pPr>
            <a:r>
              <a:rPr lang="en" sz="2000">
                <a:solidFill>
                  <a:srgbClr val="2A363B"/>
                </a:solidFill>
              </a:rPr>
              <a:t>Bearbeitungsfläche: 375 x 600 mm </a:t>
            </a:r>
            <a:endParaRPr sz="2000">
              <a:solidFill>
                <a:srgbClr val="2A363B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5882"/>
              <a:buNone/>
            </a:pPr>
            <a:r>
              <a:t/>
            </a:r>
            <a:endParaRPr sz="2000">
              <a:solidFill>
                <a:srgbClr val="2A363B"/>
              </a:solidFill>
            </a:endParaRPr>
          </a:p>
        </p:txBody>
      </p:sp>
      <p:pic>
        <p:nvPicPr>
          <p:cNvPr id="116" name="Google Shape;116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6250" y="2140662"/>
            <a:ext cx="4749152" cy="2688525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5"/>
          <p:cNvSpPr txBox="1"/>
          <p:nvPr/>
        </p:nvSpPr>
        <p:spPr>
          <a:xfrm>
            <a:off x="431800" y="940050"/>
            <a:ext cx="78111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2A363B"/>
                </a:solidFill>
              </a:rPr>
              <a:t>Schneidet und graviert verschiedene Materialien zum Beispiel: Papier, Holz, Textilien, Pappe, Leder oder Acryl, etc.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Was kann der Laserschneider eigentlich? </a:t>
            </a:r>
            <a:endParaRPr/>
          </a:p>
        </p:txBody>
      </p:sp>
      <p:pic>
        <p:nvPicPr>
          <p:cNvPr id="123" name="Google Shape;123;p9"/>
          <p:cNvPicPr preferRelativeResize="0"/>
          <p:nvPr/>
        </p:nvPicPr>
        <p:blipFill rotWithShape="1">
          <a:blip r:embed="rId3">
            <a:alphaModFix/>
          </a:blip>
          <a:srcRect b="0" l="0" r="26470" t="0"/>
          <a:stretch/>
        </p:blipFill>
        <p:spPr>
          <a:xfrm>
            <a:off x="1527324" y="2277442"/>
            <a:ext cx="1800200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9"/>
          <p:cNvPicPr preferRelativeResize="0"/>
          <p:nvPr/>
        </p:nvPicPr>
        <p:blipFill rotWithShape="1">
          <a:blip r:embed="rId4">
            <a:alphaModFix/>
          </a:blip>
          <a:srcRect b="17211" l="0" r="85099" t="50690"/>
          <a:stretch/>
        </p:blipFill>
        <p:spPr>
          <a:xfrm>
            <a:off x="5888483" y="2277451"/>
            <a:ext cx="1728192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9"/>
          <p:cNvPicPr preferRelativeResize="0"/>
          <p:nvPr/>
        </p:nvPicPr>
        <p:blipFill rotWithShape="1">
          <a:blip r:embed="rId4">
            <a:alphaModFix/>
          </a:blip>
          <a:srcRect b="17211" l="33868" r="50910" t="50690"/>
          <a:stretch/>
        </p:blipFill>
        <p:spPr>
          <a:xfrm>
            <a:off x="3713282" y="2271467"/>
            <a:ext cx="1800200" cy="1884162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9"/>
          <p:cNvSpPr txBox="1"/>
          <p:nvPr/>
        </p:nvSpPr>
        <p:spPr>
          <a:xfrm>
            <a:off x="1865375" y="1687950"/>
            <a:ext cx="112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Schneiden</a:t>
            </a:r>
            <a:endParaRPr b="0" i="0" sz="1400" u="none" cap="none" strike="noStrike">
              <a:solidFill>
                <a:srgbClr val="000000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27" name="Google Shape;127;p9"/>
          <p:cNvSpPr txBox="1"/>
          <p:nvPr/>
        </p:nvSpPr>
        <p:spPr>
          <a:xfrm>
            <a:off x="4051325" y="1687950"/>
            <a:ext cx="112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Markieren</a:t>
            </a:r>
            <a:endParaRPr b="0" i="0" sz="1400" u="none" cap="none" strike="noStrike">
              <a:solidFill>
                <a:srgbClr val="000000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28" name="Google Shape;128;p9"/>
          <p:cNvSpPr txBox="1"/>
          <p:nvPr/>
        </p:nvSpPr>
        <p:spPr>
          <a:xfrm>
            <a:off x="6190525" y="1687950"/>
            <a:ext cx="112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Gravieren</a:t>
            </a:r>
            <a:endParaRPr b="0" i="0" sz="1400" u="none" cap="none" strike="noStrike">
              <a:solidFill>
                <a:srgbClr val="000000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0"/>
          <p:cNvSpPr txBox="1"/>
          <p:nvPr>
            <p:ph type="title"/>
          </p:nvPr>
        </p:nvSpPr>
        <p:spPr>
          <a:xfrm>
            <a:off x="431304" y="469360"/>
            <a:ext cx="59955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Welche Einstellungen gibt es? </a:t>
            </a:r>
            <a:endParaRPr/>
          </a:p>
        </p:txBody>
      </p:sp>
      <p:sp>
        <p:nvSpPr>
          <p:cNvPr id="134" name="Google Shape;134;p10"/>
          <p:cNvSpPr txBox="1"/>
          <p:nvPr>
            <p:ph idx="1" type="body"/>
          </p:nvPr>
        </p:nvSpPr>
        <p:spPr>
          <a:xfrm>
            <a:off x="1053629" y="1290752"/>
            <a:ext cx="3139800" cy="25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</a:pPr>
            <a:r>
              <a:rPr b="1" lang="en" sz="1500"/>
              <a:t>	</a:t>
            </a:r>
            <a:endParaRPr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/>
              <a:t>Stärke</a:t>
            </a:r>
            <a:r>
              <a:rPr lang="en" sz="2100"/>
              <a:t>: </a:t>
            </a:r>
            <a:endParaRPr b="1" sz="21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/>
              <a:t>1</a:t>
            </a:r>
            <a:r>
              <a:rPr b="1" lang="en" sz="2100"/>
              <a:t>–100 % </a:t>
            </a:r>
            <a:endParaRPr b="1" sz="2100"/>
          </a:p>
          <a:p>
            <a:pPr indent="-101600" lvl="0" marL="20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</a:pPr>
            <a:r>
              <a:t/>
            </a:r>
            <a:endParaRPr b="1" sz="2100"/>
          </a:p>
          <a:p>
            <a:pPr indent="-101600" lvl="0" marL="20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</a:pPr>
            <a:r>
              <a:t/>
            </a:r>
            <a:endParaRPr b="1" sz="21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100"/>
              <a:t>Geschwindigkeit: </a:t>
            </a:r>
            <a:r>
              <a:rPr b="1" lang="en" sz="2100"/>
              <a:t>	0,1–</a:t>
            </a:r>
            <a:r>
              <a:rPr b="1" lang="en" sz="2100"/>
              <a:t>300 mm/s</a:t>
            </a:r>
            <a:endParaRPr sz="2400"/>
          </a:p>
        </p:txBody>
      </p:sp>
      <p:pic>
        <p:nvPicPr>
          <p:cNvPr id="135" name="Google Shape;135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09185" y="3152808"/>
            <a:ext cx="699940" cy="699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74960" y="3218682"/>
            <a:ext cx="634028" cy="634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86660" y="1451006"/>
            <a:ext cx="744993" cy="744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454584" y="1486095"/>
            <a:ext cx="674801" cy="674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3"/>
          <p:cNvSpPr txBox="1"/>
          <p:nvPr>
            <p:ph type="title"/>
          </p:nvPr>
        </p:nvSpPr>
        <p:spPr>
          <a:xfrm>
            <a:off x="1212204" y="549210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/>
              <a:t>Material nicht durchtrennt?</a:t>
            </a:r>
            <a:endParaRPr/>
          </a:p>
        </p:txBody>
      </p:sp>
      <p:pic>
        <p:nvPicPr>
          <p:cNvPr id="144" name="Google Shape;144;p13"/>
          <p:cNvPicPr preferRelativeResize="0"/>
          <p:nvPr/>
        </p:nvPicPr>
        <p:blipFill rotWithShape="1">
          <a:blip r:embed="rId3">
            <a:alphaModFix/>
          </a:blip>
          <a:srcRect b="0" l="0" r="0" t="30637"/>
          <a:stretch/>
        </p:blipFill>
        <p:spPr>
          <a:xfrm>
            <a:off x="2111228" y="1333907"/>
            <a:ext cx="4197450" cy="20669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