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Open Sans SemiBold"/>
      <p:regular r:id="rId22"/>
      <p:bold r:id="rId23"/>
      <p:italic r:id="rId24"/>
      <p:boldItalic r:id="rId25"/>
    </p:embeddedFont>
    <p:embeddedFont>
      <p:font typeface="Open Sans ExtraBold"/>
      <p:bold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  <p15:guide id="3" pos="362">
          <p15:clr>
            <a:srgbClr val="747775"/>
          </p15:clr>
        </p15:guide>
        <p15:guide id="4" orient="horz" pos="540">
          <p15:clr>
            <a:srgbClr val="747775"/>
          </p15:clr>
        </p15:guide>
        <p15:guide id="5" pos="272">
          <p15:clr>
            <a:srgbClr val="747775"/>
          </p15:clr>
        </p15:guide>
      </p15:sldGuideLst>
    </p:ext>
    <p:ext uri="GoogleSlidesCustomDataVersion2">
      <go:slidesCustomData xmlns:go="http://customooxmlschemas.google.com/" r:id="rId28" roundtripDataSignature="AMtx7mhA80r0c/VIolvYia9eq6P8bAOgz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  <p:guide pos="362"/>
        <p:guide pos="540" orient="horz"/>
        <p:guide pos="27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OpenSansSemiBold-regular.fntdata"/><Relationship Id="rId21" Type="http://schemas.openxmlformats.org/officeDocument/2006/relationships/slide" Target="slides/slide16.xml"/><Relationship Id="rId24" Type="http://schemas.openxmlformats.org/officeDocument/2006/relationships/font" Target="fonts/OpenSansSemiBold-italic.fntdata"/><Relationship Id="rId23" Type="http://schemas.openxmlformats.org/officeDocument/2006/relationships/font" Target="fonts/OpenSansSemiBold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ExtraBold-bold.fntdata"/><Relationship Id="rId25" Type="http://schemas.openxmlformats.org/officeDocument/2006/relationships/font" Target="fonts/OpenSansSemiBold-boldItalic.fntdata"/><Relationship Id="rId28" Type="http://customschemas.google.com/relationships/presentationmetadata" Target="metadata"/><Relationship Id="rId27" Type="http://schemas.openxmlformats.org/officeDocument/2006/relationships/font" Target="fonts/OpenSansExtraBold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7" name="Google Shape;7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0955cbfe1f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0955cbfe1f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8" name="Google Shape;148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30955cbfe1f_0_1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5" name="Google Shape;155;g30955cbfe1f_0_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026747f7f9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g3026747f7f9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3026747f7f9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g3026747f7f9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1" name="Google Shape;18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026747f7f9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" name="Google Shape;85;g3026747f7f9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0955cbfe1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g30955cbfe1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1" name="Google Shape;11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0955cbfe1f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g30955cbfe1f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3026747f7f9_0_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g3026747f7f9_0_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g3026747f7f9_0_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3026747f7f9_0_23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5" name="Google Shape;55;g3026747f7f9_0_2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6" name="Google Shape;56;g3026747f7f9_0_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026747f7f9_0_27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9" name="Google Shape;59;g3026747f7f9_0_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026747f7f9_0_3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g3026747f7f9_0_3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g3026747f7f9_0_3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g3026747f7f9_0_3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g3026747f7f9_0_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026747f7f9_0_3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g3026747f7f9_0_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026747f7f9_0_39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71" name="Google Shape;71;g3026747f7f9_0_39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2" name="Google Shape;72;g3026747f7f9_0_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026747f7f9_0_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3026747f7f9_0_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g3026747f7f9_0_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g3026747f7f9_0_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, Inhalt und Bild (rechts)">
  <p:cSld name="Titel, Inhalt und Bild (rechts)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g3026747f7f9_0_45"/>
          <p:cNvSpPr/>
          <p:nvPr>
            <p:ph idx="2" type="pic"/>
          </p:nvPr>
        </p:nvSpPr>
        <p:spPr>
          <a:xfrm>
            <a:off x="5138738" y="0"/>
            <a:ext cx="4005300" cy="51435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19" name="Google Shape;19;g3026747f7f9_0_45"/>
          <p:cNvSpPr txBox="1"/>
          <p:nvPr>
            <p:ph type="title"/>
          </p:nvPr>
        </p:nvSpPr>
        <p:spPr>
          <a:xfrm>
            <a:off x="575072" y="622313"/>
            <a:ext cx="7993800" cy="6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g3026747f7f9_0_45"/>
          <p:cNvSpPr txBox="1"/>
          <p:nvPr>
            <p:ph idx="1" type="body"/>
          </p:nvPr>
        </p:nvSpPr>
        <p:spPr>
          <a:xfrm>
            <a:off x="575072" y="1396603"/>
            <a:ext cx="4186500" cy="34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21" name="Google Shape;21;g3026747f7f9_0_45"/>
          <p:cNvSpPr txBox="1"/>
          <p:nvPr>
            <p:ph idx="10" type="dt"/>
          </p:nvPr>
        </p:nvSpPr>
        <p:spPr>
          <a:xfrm>
            <a:off x="7839363" y="317879"/>
            <a:ext cx="7296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g3026747f7f9_0_45"/>
          <p:cNvSpPr txBox="1"/>
          <p:nvPr>
            <p:ph idx="11" type="ftr"/>
          </p:nvPr>
        </p:nvSpPr>
        <p:spPr>
          <a:xfrm>
            <a:off x="575072" y="317879"/>
            <a:ext cx="72378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g3026747f7f9_0_45"/>
          <p:cNvSpPr txBox="1"/>
          <p:nvPr>
            <p:ph idx="12" type="sldNum"/>
          </p:nvPr>
        </p:nvSpPr>
        <p:spPr>
          <a:xfrm>
            <a:off x="278523" y="317879"/>
            <a:ext cx="2700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, Inhalt (14pt) und Bild (rechts)">
  <p:cSld name="Titel, Inhalt (14pt) und Bild (rechts)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3026747f7f9_0_63"/>
          <p:cNvSpPr/>
          <p:nvPr>
            <p:ph idx="2" type="pic"/>
          </p:nvPr>
        </p:nvSpPr>
        <p:spPr>
          <a:xfrm>
            <a:off x="5138738" y="0"/>
            <a:ext cx="4005300" cy="5143500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26" name="Google Shape;26;g3026747f7f9_0_63"/>
          <p:cNvSpPr txBox="1"/>
          <p:nvPr>
            <p:ph type="title"/>
          </p:nvPr>
        </p:nvSpPr>
        <p:spPr>
          <a:xfrm>
            <a:off x="575072" y="622313"/>
            <a:ext cx="7993800" cy="6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g3026747f7f9_0_63"/>
          <p:cNvSpPr txBox="1"/>
          <p:nvPr>
            <p:ph idx="1" type="body"/>
          </p:nvPr>
        </p:nvSpPr>
        <p:spPr>
          <a:xfrm>
            <a:off x="575072" y="1396603"/>
            <a:ext cx="4186500" cy="34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/>
            </a:lvl1pPr>
            <a:lvl2pPr indent="-29845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/>
            </a:lvl2pPr>
            <a:lvl3pPr indent="-29845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 sz="1100"/>
            </a:lvl3pPr>
            <a:lvl4pPr indent="-29845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100"/>
            </a:lvl4pPr>
            <a:lvl5pPr indent="-29845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 sz="1100"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g3026747f7f9_0_63"/>
          <p:cNvSpPr txBox="1"/>
          <p:nvPr>
            <p:ph idx="10" type="dt"/>
          </p:nvPr>
        </p:nvSpPr>
        <p:spPr>
          <a:xfrm>
            <a:off x="7839363" y="317879"/>
            <a:ext cx="7296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9" name="Google Shape;29;g3026747f7f9_0_63"/>
          <p:cNvSpPr txBox="1"/>
          <p:nvPr>
            <p:ph idx="11" type="ftr"/>
          </p:nvPr>
        </p:nvSpPr>
        <p:spPr>
          <a:xfrm>
            <a:off x="575072" y="317879"/>
            <a:ext cx="72378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0" name="Google Shape;30;g3026747f7f9_0_63"/>
          <p:cNvSpPr txBox="1"/>
          <p:nvPr>
            <p:ph idx="12" type="sldNum"/>
          </p:nvPr>
        </p:nvSpPr>
        <p:spPr>
          <a:xfrm>
            <a:off x="278523" y="317879"/>
            <a:ext cx="2700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 1">
  <p:cSld name="Nur Titel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3026747f7f9_0_52"/>
          <p:cNvSpPr txBox="1"/>
          <p:nvPr>
            <p:ph type="title"/>
          </p:nvPr>
        </p:nvSpPr>
        <p:spPr>
          <a:xfrm>
            <a:off x="575072" y="622313"/>
            <a:ext cx="7993800" cy="6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3" name="Google Shape;33;g3026747f7f9_0_52"/>
          <p:cNvSpPr txBox="1"/>
          <p:nvPr>
            <p:ph idx="10" type="dt"/>
          </p:nvPr>
        </p:nvSpPr>
        <p:spPr>
          <a:xfrm>
            <a:off x="7839363" y="317879"/>
            <a:ext cx="7296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4" name="Google Shape;34;g3026747f7f9_0_52"/>
          <p:cNvSpPr txBox="1"/>
          <p:nvPr>
            <p:ph idx="11" type="ftr"/>
          </p:nvPr>
        </p:nvSpPr>
        <p:spPr>
          <a:xfrm>
            <a:off x="575072" y="317879"/>
            <a:ext cx="72378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Google Shape;35;g3026747f7f9_0_52"/>
          <p:cNvSpPr txBox="1"/>
          <p:nvPr>
            <p:ph idx="12" type="sldNum"/>
          </p:nvPr>
        </p:nvSpPr>
        <p:spPr>
          <a:xfrm>
            <a:off x="278523" y="317879"/>
            <a:ext cx="2700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 type="obj">
  <p:cSld name="OBJEC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026747f7f9_0_57"/>
          <p:cNvSpPr txBox="1"/>
          <p:nvPr>
            <p:ph type="title"/>
          </p:nvPr>
        </p:nvSpPr>
        <p:spPr>
          <a:xfrm>
            <a:off x="575072" y="622313"/>
            <a:ext cx="7993800" cy="6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g3026747f7f9_0_57"/>
          <p:cNvSpPr txBox="1"/>
          <p:nvPr>
            <p:ph idx="1" type="body"/>
          </p:nvPr>
        </p:nvSpPr>
        <p:spPr>
          <a:xfrm>
            <a:off x="575072" y="1396603"/>
            <a:ext cx="7993800" cy="34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g3026747f7f9_0_57"/>
          <p:cNvSpPr txBox="1"/>
          <p:nvPr>
            <p:ph idx="10" type="dt"/>
          </p:nvPr>
        </p:nvSpPr>
        <p:spPr>
          <a:xfrm>
            <a:off x="7839363" y="317879"/>
            <a:ext cx="7296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g3026747f7f9_0_57"/>
          <p:cNvSpPr txBox="1"/>
          <p:nvPr>
            <p:ph idx="11" type="ftr"/>
          </p:nvPr>
        </p:nvSpPr>
        <p:spPr>
          <a:xfrm>
            <a:off x="575072" y="317879"/>
            <a:ext cx="72378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g3026747f7f9_0_57"/>
          <p:cNvSpPr txBox="1"/>
          <p:nvPr>
            <p:ph idx="12" type="sldNum"/>
          </p:nvPr>
        </p:nvSpPr>
        <p:spPr>
          <a:xfrm>
            <a:off x="278523" y="317879"/>
            <a:ext cx="270000" cy="1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3026747f7f9_0_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4" name="Google Shape;44;g3026747f7f9_0_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026747f7f9_0_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7" name="Google Shape;47;g3026747f7f9_0_1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8" name="Google Shape;48;g3026747f7f9_0_1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g3026747f7f9_0_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26747f7f9_0_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2" name="Google Shape;52;g3026747f7f9_0_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3026747f7f9_0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g3026747f7f9_0_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g3026747f7f9_0_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forms.gle/kcbm85UgKPBcWo9T7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3.jpg"/><Relationship Id="rId6" Type="http://schemas.openxmlformats.org/officeDocument/2006/relationships/image" Target="../media/image8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hyperlink" Target="http://www.flaeming-mint.de" TargetMode="External"/><Relationship Id="rId5" Type="http://schemas.openxmlformats.org/officeDocument/2006/relationships/image" Target="../media/image1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Relationship Id="rId4" Type="http://schemas.openxmlformats.org/officeDocument/2006/relationships/image" Target="../media/image7.jpg"/><Relationship Id="rId5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oogle Shape;79;p1"/>
          <p:cNvGrpSpPr/>
          <p:nvPr/>
        </p:nvGrpSpPr>
        <p:grpSpPr>
          <a:xfrm>
            <a:off x="270938" y="152400"/>
            <a:ext cx="8602133" cy="4838700"/>
            <a:chOff x="152400" y="152400"/>
            <a:chExt cx="8602133" cy="4838700"/>
          </a:xfrm>
        </p:grpSpPr>
        <p:pic>
          <p:nvPicPr>
            <p:cNvPr id="80" name="Google Shape;80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52400" y="152400"/>
              <a:ext cx="8602133" cy="4838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" name="Google Shape;81;p1"/>
            <p:cNvPicPr preferRelativeResize="0"/>
            <p:nvPr/>
          </p:nvPicPr>
          <p:blipFill rotWithShape="1">
            <a:blip r:embed="rId3">
              <a:alphaModFix/>
            </a:blip>
            <a:srcRect b="22456" l="31917" r="0" t="61681"/>
            <a:stretch/>
          </p:blipFill>
          <p:spPr>
            <a:xfrm>
              <a:off x="2897825" y="3804225"/>
              <a:ext cx="5856701" cy="76755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2" name="Google Shape;82;p1"/>
          <p:cNvSpPr txBox="1"/>
          <p:nvPr/>
        </p:nvSpPr>
        <p:spPr>
          <a:xfrm>
            <a:off x="3383125" y="3320550"/>
            <a:ext cx="4563600" cy="1187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775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b="1" i="0" lang="en" sz="5200" u="none" cap="none" strike="noStrike">
                <a:solidFill>
                  <a:srgbClr val="000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Laserschneiden Führerschein</a:t>
            </a:r>
            <a:endParaRPr b="1" i="0" sz="5200" u="none" cap="none" strike="noStrike">
              <a:solidFill>
                <a:srgbClr val="000000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0955cbfe1f_0_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Was kann bestickt werden?</a:t>
            </a:r>
            <a:endParaRPr/>
          </a:p>
        </p:txBody>
      </p:sp>
      <p:sp>
        <p:nvSpPr>
          <p:cNvPr id="143" name="Google Shape;143;g30955cbfe1f_0_16"/>
          <p:cNvSpPr txBox="1"/>
          <p:nvPr>
            <p:ph idx="1" type="body"/>
          </p:nvPr>
        </p:nvSpPr>
        <p:spPr>
          <a:xfrm>
            <a:off x="311700" y="1152475"/>
            <a:ext cx="8520600" cy="74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Verschiedene Stoffe, dünnes Leder oder Kunstleder</a:t>
            </a:r>
            <a:endParaRPr/>
          </a:p>
        </p:txBody>
      </p:sp>
      <p:sp>
        <p:nvSpPr>
          <p:cNvPr id="144" name="Google Shape;144;g30955cbfe1f_0_16"/>
          <p:cNvSpPr txBox="1"/>
          <p:nvPr>
            <p:ph type="title"/>
          </p:nvPr>
        </p:nvSpPr>
        <p:spPr>
          <a:xfrm>
            <a:off x="431800" y="22155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Was kann nicht bestickt werden?</a:t>
            </a:r>
            <a:endParaRPr/>
          </a:p>
        </p:txBody>
      </p:sp>
      <p:sp>
        <p:nvSpPr>
          <p:cNvPr id="145" name="Google Shape;145;g30955cbfe1f_0_16"/>
          <p:cNvSpPr txBox="1"/>
          <p:nvPr>
            <p:ph idx="1" type="body"/>
          </p:nvPr>
        </p:nvSpPr>
        <p:spPr>
          <a:xfrm>
            <a:off x="431800" y="2922950"/>
            <a:ext cx="8520600" cy="74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Kleidungsstücke, die sich nicht in den Stickrahmen einspannen lassen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z.B. Hosenbeine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0"/>
          <p:cNvSpPr txBox="1"/>
          <p:nvPr>
            <p:ph type="title"/>
          </p:nvPr>
        </p:nvSpPr>
        <p:spPr>
          <a:xfrm>
            <a:off x="575072" y="622313"/>
            <a:ext cx="7993800" cy="77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"/>
              <a:t>Verschieden Stickvliese für verschiedene Verwendungen</a:t>
            </a:r>
            <a:endParaRPr/>
          </a:p>
        </p:txBody>
      </p:sp>
      <p:sp>
        <p:nvSpPr>
          <p:cNvPr id="151" name="Google Shape;151;p10"/>
          <p:cNvSpPr txBox="1"/>
          <p:nvPr/>
        </p:nvSpPr>
        <p:spPr>
          <a:xfrm>
            <a:off x="2981075" y="2972525"/>
            <a:ext cx="42900" cy="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2" name="Google Shape;152;p10"/>
          <p:cNvSpPr txBox="1"/>
          <p:nvPr>
            <p:ph idx="1" type="body"/>
          </p:nvPr>
        </p:nvSpPr>
        <p:spPr>
          <a:xfrm>
            <a:off x="575075" y="1697350"/>
            <a:ext cx="7993800" cy="3115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Für flexible Stoffe - Jersey - T-Shirt Stoff Stickvliese zum Aufbügeln für Stabilität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Für Frottee - Handtücher auswaschbare Stickvliese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Einige wenige stabile Stoffe lassen sich auch ohne Vlies besticken, zum Beispiel Filz - es ist aber immer besser ein Stickvlies zu nehmen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30955cbfe1f_0_10"/>
          <p:cNvSpPr txBox="1"/>
          <p:nvPr>
            <p:ph type="title"/>
          </p:nvPr>
        </p:nvSpPr>
        <p:spPr>
          <a:xfrm>
            <a:off x="575072" y="622313"/>
            <a:ext cx="7993800" cy="387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r>
              <a:rPr lang="en"/>
              <a:t>Fehlerquellen</a:t>
            </a:r>
            <a:endParaRPr/>
          </a:p>
        </p:txBody>
      </p:sp>
      <p:sp>
        <p:nvSpPr>
          <p:cNvPr id="158" name="Google Shape;158;g30955cbfe1f_0_10"/>
          <p:cNvSpPr txBox="1"/>
          <p:nvPr/>
        </p:nvSpPr>
        <p:spPr>
          <a:xfrm>
            <a:off x="2981075" y="2972525"/>
            <a:ext cx="42900" cy="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59" name="Google Shape;159;g30955cbfe1f_0_10"/>
          <p:cNvSpPr txBox="1"/>
          <p:nvPr>
            <p:ph idx="1" type="body"/>
          </p:nvPr>
        </p:nvSpPr>
        <p:spPr>
          <a:xfrm>
            <a:off x="575075" y="1697350"/>
            <a:ext cx="7993800" cy="3032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Stoff verzieht sich zu stark, Motiv verschiebt sich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Überhängende Stoffteile werden angestickt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Wenn die Maschine sagt, der Faden wäre gerissen, ist das nicht immer der Fall. Schaue erst nach und starte eventuell neu.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026747f7f9_0_215"/>
          <p:cNvSpPr txBox="1"/>
          <p:nvPr>
            <p:ph type="title"/>
          </p:nvPr>
        </p:nvSpPr>
        <p:spPr>
          <a:xfrm>
            <a:off x="575097" y="450863"/>
            <a:ext cx="7993800" cy="6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Stickmaschinen-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Führerschein</a:t>
            </a:r>
            <a:endParaRPr/>
          </a:p>
        </p:txBody>
      </p:sp>
      <p:sp>
        <p:nvSpPr>
          <p:cNvPr id="165" name="Google Shape;165;g3026747f7f9_0_215"/>
          <p:cNvSpPr txBox="1"/>
          <p:nvPr>
            <p:ph idx="1" type="body"/>
          </p:nvPr>
        </p:nvSpPr>
        <p:spPr>
          <a:xfrm>
            <a:off x="575072" y="1396603"/>
            <a:ext cx="4186500" cy="341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500">
                <a:solidFill>
                  <a:srgbClr val="2A363B"/>
                </a:solidFill>
              </a:rPr>
              <a:t>Mit dem Führerschein darfst du:</a:t>
            </a:r>
            <a:endParaRPr sz="1500">
              <a:solidFill>
                <a:srgbClr val="2A363B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500"/>
              <a:buChar char="-"/>
            </a:pPr>
            <a:r>
              <a:rPr lang="en" sz="1500">
                <a:solidFill>
                  <a:srgbClr val="2A363B"/>
                </a:solidFill>
              </a:rPr>
              <a:t>Deine eigenen Stickdateien erstellen</a:t>
            </a:r>
            <a:endParaRPr sz="1500">
              <a:solidFill>
                <a:srgbClr val="2A363B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500"/>
              <a:buChar char="-"/>
            </a:pPr>
            <a:r>
              <a:rPr lang="en" sz="1500">
                <a:solidFill>
                  <a:srgbClr val="2A363B"/>
                </a:solidFill>
              </a:rPr>
              <a:t>Alles vorbereiten zum Sticken (Datei, Material, Stickmaschine)</a:t>
            </a:r>
            <a:endParaRPr sz="1500">
              <a:solidFill>
                <a:srgbClr val="2A363B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500"/>
              <a:buChar char="-"/>
            </a:pPr>
            <a:r>
              <a:rPr lang="en" sz="1500">
                <a:solidFill>
                  <a:srgbClr val="2A363B"/>
                </a:solidFill>
              </a:rPr>
              <a:t>Dein Material selbst in den Rahmen einspannen und später wieder herausnehmen</a:t>
            </a:r>
            <a:endParaRPr sz="1500">
              <a:solidFill>
                <a:srgbClr val="2A363B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sz="1500">
              <a:solidFill>
                <a:srgbClr val="2A363B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500">
                <a:solidFill>
                  <a:srgbClr val="2A363B"/>
                </a:solidFill>
              </a:rPr>
              <a:t>Was du nicht darfst:</a:t>
            </a:r>
            <a:endParaRPr sz="1500">
              <a:solidFill>
                <a:srgbClr val="2A363B"/>
              </a:solidFill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500"/>
              <a:buChar char="-"/>
            </a:pPr>
            <a:r>
              <a:rPr lang="en" sz="1500">
                <a:solidFill>
                  <a:srgbClr val="2A363B"/>
                </a:solidFill>
              </a:rPr>
              <a:t>Selbstständig das Sticken starten, dafür braucht es </a:t>
            </a:r>
            <a:r>
              <a:rPr b="1" lang="en" sz="1500" u="sng">
                <a:solidFill>
                  <a:srgbClr val="2A363B"/>
                </a:solidFill>
              </a:rPr>
              <a:t>immer</a:t>
            </a:r>
            <a:r>
              <a:rPr lang="en" sz="1500">
                <a:solidFill>
                  <a:srgbClr val="2A363B"/>
                </a:solidFill>
              </a:rPr>
              <a:t> einen Erwachsenen.</a:t>
            </a:r>
            <a:endParaRPr sz="1500">
              <a:solidFill>
                <a:srgbClr val="2A363B"/>
              </a:solidFill>
            </a:endParaRPr>
          </a:p>
        </p:txBody>
      </p:sp>
      <p:pic>
        <p:nvPicPr>
          <p:cNvPr id="166" name="Google Shape;166;g3026747f7f9_0_2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-4398632">
            <a:off x="5662079" y="520551"/>
            <a:ext cx="2783015" cy="3710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9"/>
          <p:cNvSpPr txBox="1"/>
          <p:nvPr/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t/>
            </a:r>
            <a:endParaRPr b="0" i="0" sz="2900" u="none" cap="none" strike="noStrike">
              <a:solidFill>
                <a:srgbClr val="000000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rPr b="1" i="0" lang="en" sz="5200" u="none" cap="none" strike="noStrike">
                <a:solidFill>
                  <a:srgbClr val="000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Theorie Prüfung</a:t>
            </a:r>
            <a:endParaRPr b="1" i="0" sz="5200" u="none" cap="none" strike="noStrike">
              <a:solidFill>
                <a:srgbClr val="000000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172" name="Google Shape;172;p19"/>
          <p:cNvSpPr txBox="1"/>
          <p:nvPr/>
        </p:nvSpPr>
        <p:spPr>
          <a:xfrm>
            <a:off x="2410675" y="3069175"/>
            <a:ext cx="4891800" cy="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https://forms.gle/kcbm85UgKPBcWo9T7</a:t>
            </a:r>
            <a:endParaRPr sz="1800">
              <a:solidFill>
                <a:schemeClr val="dk2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026747f7f9_0_227"/>
          <p:cNvSpPr txBox="1"/>
          <p:nvPr/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t/>
            </a:r>
            <a:endParaRPr b="0" i="0" sz="2900" u="none" cap="none" strike="noStrike">
              <a:solidFill>
                <a:srgbClr val="000000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rPr b="1" i="0" lang="en" sz="5200" u="none" cap="none" strike="noStrike">
                <a:solidFill>
                  <a:srgbClr val="000000"/>
                </a:solidFill>
                <a:latin typeface="Open Sans ExtraBold"/>
                <a:ea typeface="Open Sans ExtraBold"/>
                <a:cs typeface="Open Sans ExtraBold"/>
                <a:sym typeface="Open Sans ExtraBold"/>
              </a:rPr>
              <a:t>Praxis</a:t>
            </a:r>
            <a:endParaRPr b="1" i="0" sz="5200" u="none" cap="none" strike="noStrike">
              <a:solidFill>
                <a:srgbClr val="000000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  <p:sp>
        <p:nvSpPr>
          <p:cNvPr id="178" name="Google Shape;178;g3026747f7f9_0_227"/>
          <p:cNvSpPr txBox="1"/>
          <p:nvPr/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n" sz="2800">
                <a:solidFill>
                  <a:srgbClr val="44494A"/>
                </a:solidFill>
                <a:latin typeface="Open Sans SemiBold"/>
                <a:ea typeface="Open Sans SemiBold"/>
                <a:cs typeface="Open Sans SemiBold"/>
                <a:sym typeface="Open Sans SemiBold"/>
              </a:rPr>
              <a:t>Erstelle ein Motiv mit Turtle-Stitch, Inkscape oder Tinkercad!</a:t>
            </a:r>
            <a:endParaRPr b="0" i="0" sz="2800" u="none" cap="none" strike="noStrike">
              <a:solidFill>
                <a:srgbClr val="44494A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Workflow</a:t>
            </a:r>
            <a:endParaRPr/>
          </a:p>
        </p:txBody>
      </p:sp>
      <p:pic>
        <p:nvPicPr>
          <p:cNvPr id="184" name="Google Shape;18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5727" y="1917229"/>
            <a:ext cx="1080700" cy="1080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41476" y="1917215"/>
            <a:ext cx="1080700" cy="10807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6" name="Google Shape;186;p18"/>
          <p:cNvCxnSpPr/>
          <p:nvPr/>
        </p:nvCxnSpPr>
        <p:spPr>
          <a:xfrm>
            <a:off x="3050677" y="2457571"/>
            <a:ext cx="1002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7" name="Google Shape;187;p18"/>
          <p:cNvCxnSpPr>
            <a:endCxn id="185" idx="1"/>
          </p:cNvCxnSpPr>
          <p:nvPr/>
        </p:nvCxnSpPr>
        <p:spPr>
          <a:xfrm>
            <a:off x="5438876" y="2457565"/>
            <a:ext cx="10026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88" name="Google Shape;188;p18"/>
          <p:cNvSpPr txBox="1"/>
          <p:nvPr/>
        </p:nvSpPr>
        <p:spPr>
          <a:xfrm>
            <a:off x="1543679" y="3538267"/>
            <a:ext cx="1994100" cy="4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2A363B"/>
                </a:solidFill>
                <a:latin typeface="Arial"/>
                <a:ea typeface="Arial"/>
                <a:cs typeface="Arial"/>
                <a:sym typeface="Arial"/>
              </a:rPr>
              <a:t>Erstellen einer Vektordatei</a:t>
            </a:r>
            <a:endParaRPr b="0" i="0" sz="1800" u="none" cap="none" strike="noStrike">
              <a:solidFill>
                <a:srgbClr val="2A363B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2A363B"/>
                </a:solidFill>
                <a:latin typeface="Arial"/>
                <a:ea typeface="Arial"/>
                <a:cs typeface="Arial"/>
                <a:sym typeface="Arial"/>
              </a:rPr>
              <a:t>-&gt; Inkscape</a:t>
            </a:r>
            <a:endParaRPr b="1" i="0" sz="1800" u="none" cap="none" strike="noStrike">
              <a:solidFill>
                <a:srgbClr val="2A363B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100"/>
              <a:buFont typeface="Arial"/>
              <a:buNone/>
            </a:pPr>
            <a:r>
              <a:rPr b="1" i="0" lang="en" sz="1800" u="none" cap="none" strike="noStrike">
                <a:solidFill>
                  <a:srgbClr val="2A363B"/>
                </a:solidFill>
                <a:latin typeface="Arial"/>
                <a:ea typeface="Arial"/>
                <a:cs typeface="Arial"/>
                <a:sym typeface="Arial"/>
              </a:rPr>
              <a:t>-&gt; TinkerCAD</a:t>
            </a:r>
            <a:endParaRPr b="1" i="0" sz="1800" u="none" cap="none" strike="noStrike">
              <a:solidFill>
                <a:srgbClr val="2A36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8"/>
          <p:cNvSpPr txBox="1"/>
          <p:nvPr/>
        </p:nvSpPr>
        <p:spPr>
          <a:xfrm>
            <a:off x="3698079" y="3533592"/>
            <a:ext cx="1840500" cy="57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100"/>
              <a:buFont typeface="Arial"/>
              <a:buNone/>
            </a:pPr>
            <a:r>
              <a:rPr b="0" i="0" lang="en" sz="1800" u="none" cap="none" strike="noStrike">
                <a:solidFill>
                  <a:srgbClr val="2A363B"/>
                </a:solidFill>
                <a:latin typeface="Arial"/>
                <a:ea typeface="Arial"/>
                <a:cs typeface="Arial"/>
                <a:sym typeface="Arial"/>
              </a:rPr>
              <a:t>Einrichten mit Software</a:t>
            </a:r>
            <a:br>
              <a:rPr b="0" i="0" lang="en" sz="1800" u="none" cap="none" strike="noStrike">
                <a:solidFill>
                  <a:srgbClr val="2A363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" sz="1800" u="none" cap="none" strike="noStrike">
                <a:solidFill>
                  <a:srgbClr val="2A363B"/>
                </a:solidFill>
                <a:latin typeface="Arial"/>
                <a:ea typeface="Arial"/>
                <a:cs typeface="Arial"/>
                <a:sym typeface="Arial"/>
              </a:rPr>
              <a:t>-&gt; </a:t>
            </a:r>
            <a:r>
              <a:rPr b="1" lang="en" sz="1800">
                <a:solidFill>
                  <a:srgbClr val="2A363B"/>
                </a:solidFill>
              </a:rPr>
              <a:t>Exuberance</a:t>
            </a:r>
            <a:endParaRPr b="1" i="0" sz="1800" u="none" cap="none" strike="noStrike">
              <a:solidFill>
                <a:srgbClr val="2A36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8"/>
          <p:cNvSpPr txBox="1"/>
          <p:nvPr/>
        </p:nvSpPr>
        <p:spPr>
          <a:xfrm>
            <a:off x="5882774" y="3538275"/>
            <a:ext cx="2198100" cy="4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800"/>
              <a:buFont typeface="Arial"/>
              <a:buNone/>
            </a:pPr>
            <a:r>
              <a:rPr lang="en" sz="1800">
                <a:solidFill>
                  <a:srgbClr val="2A363B"/>
                </a:solidFill>
              </a:rPr>
              <a:t>Sticken!</a:t>
            </a:r>
            <a:endParaRPr b="0" i="0" sz="1800" u="none" cap="none" strike="noStrike">
              <a:solidFill>
                <a:srgbClr val="2A363B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363B"/>
              </a:buClr>
              <a:buSzPts val="1800"/>
              <a:buFont typeface="Arial"/>
              <a:buNone/>
            </a:pPr>
            <a:r>
              <a:rPr b="1" i="0" lang="en" sz="1800" u="none" cap="none" strike="noStrike">
                <a:solidFill>
                  <a:srgbClr val="2A363B"/>
                </a:solidFill>
                <a:latin typeface="Arial"/>
                <a:ea typeface="Arial"/>
                <a:cs typeface="Arial"/>
                <a:sym typeface="Arial"/>
              </a:rPr>
              <a:t>-&gt; </a:t>
            </a:r>
            <a:r>
              <a:rPr b="1" lang="en" sz="1800">
                <a:solidFill>
                  <a:srgbClr val="2A363B"/>
                </a:solidFill>
              </a:rPr>
              <a:t>Stickmaschine</a:t>
            </a:r>
            <a:endParaRPr b="1" i="0" sz="1800" u="none" cap="none" strike="noStrike">
              <a:solidFill>
                <a:srgbClr val="2A36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" name="Google Shape;191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72688" y="1884188"/>
            <a:ext cx="1146775" cy="114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435749" y="1662597"/>
            <a:ext cx="2198100" cy="15899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026747f7f9_0_73"/>
          <p:cNvSpPr txBox="1"/>
          <p:nvPr/>
        </p:nvSpPr>
        <p:spPr>
          <a:xfrm>
            <a:off x="220475" y="469900"/>
            <a:ext cx="7372500" cy="9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" sz="3600" u="none" cap="none" strike="noStrike">
                <a:solidFill>
                  <a:srgbClr val="2A363B"/>
                </a:solidFill>
                <a:latin typeface="Arial"/>
                <a:ea typeface="Arial"/>
                <a:cs typeface="Arial"/>
                <a:sym typeface="Arial"/>
              </a:rPr>
              <a:t>Unser Mitmach - Führerschein</a:t>
            </a:r>
            <a:br>
              <a:rPr b="0" i="0" lang="en" sz="4500" u="none" cap="none" strike="noStrike">
                <a:solidFill>
                  <a:srgbClr val="2A363B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800" u="none" cap="none" strike="noStrike">
                <a:solidFill>
                  <a:srgbClr val="2A363B"/>
                </a:solidFill>
                <a:latin typeface="Arial"/>
                <a:ea typeface="Arial"/>
                <a:cs typeface="Arial"/>
                <a:sym typeface="Arial"/>
              </a:rPr>
              <a:t>Selbermachen an Projekttagen!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g3026747f7f9_0_73"/>
          <p:cNvPicPr preferRelativeResize="0"/>
          <p:nvPr/>
        </p:nvPicPr>
        <p:blipFill rotWithShape="1">
          <a:blip r:embed="rId3">
            <a:alphaModFix/>
          </a:blip>
          <a:srcRect b="10553" l="6443" r="8085" t="4735"/>
          <a:stretch/>
        </p:blipFill>
        <p:spPr>
          <a:xfrm>
            <a:off x="4969675" y="1431600"/>
            <a:ext cx="3701673" cy="2382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g3026747f7f9_0_73"/>
          <p:cNvSpPr/>
          <p:nvPr/>
        </p:nvSpPr>
        <p:spPr>
          <a:xfrm>
            <a:off x="4959450" y="1400925"/>
            <a:ext cx="3701700" cy="2484900"/>
          </a:xfrm>
          <a:prstGeom prst="rect">
            <a:avLst/>
          </a:prstGeom>
          <a:noFill/>
          <a:ln cap="flat" cmpd="sng" w="76200">
            <a:solidFill>
              <a:srgbClr val="CC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" name="Google Shape;90;g3026747f7f9_0_73"/>
          <p:cNvCxnSpPr/>
          <p:nvPr/>
        </p:nvCxnSpPr>
        <p:spPr>
          <a:xfrm rot="10800000">
            <a:off x="6994400" y="3057575"/>
            <a:ext cx="378300" cy="286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91" name="Google Shape;91;g3026747f7f9_0_73"/>
          <p:cNvSpPr txBox="1"/>
          <p:nvPr/>
        </p:nvSpPr>
        <p:spPr>
          <a:xfrm>
            <a:off x="4959450" y="3998225"/>
            <a:ext cx="2914200" cy="51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en" sz="18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www.flaeming-mint.de</a:t>
            </a:r>
            <a:endParaRPr b="0" i="0" sz="18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g3026747f7f9_0_7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-5713927">
            <a:off x="803479" y="1345326"/>
            <a:ext cx="2783016" cy="3710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320"/>
              <a:t>Plan für heute</a:t>
            </a:r>
            <a:endParaRPr sz="3320"/>
          </a:p>
        </p:txBody>
      </p:sp>
      <p:sp>
        <p:nvSpPr>
          <p:cNvPr id="98" name="Google Shape;98;p2"/>
          <p:cNvSpPr txBox="1"/>
          <p:nvPr>
            <p:ph idx="1" type="body"/>
          </p:nvPr>
        </p:nvSpPr>
        <p:spPr>
          <a:xfrm>
            <a:off x="1632150" y="1971925"/>
            <a:ext cx="5879700" cy="28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Stickmaschine ausprobieren</a:t>
            </a:r>
            <a:endParaRPr sz="2300"/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Stickmaschine Theorie</a:t>
            </a:r>
            <a:endParaRPr sz="2300"/>
          </a:p>
          <a:p>
            <a:pPr indent="-3746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300"/>
              <a:buAutoNum type="arabicPeriod"/>
            </a:pPr>
            <a:r>
              <a:rPr lang="en" sz="2300"/>
              <a:t>Eigenes Motiv sticken</a:t>
            </a:r>
            <a:endParaRPr sz="23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lnSpcReduction="10000"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t/>
            </a:r>
            <a:endParaRPr b="0" i="0" sz="2900" u="none" cap="none" strike="noStrike">
              <a:solidFill>
                <a:srgbClr val="000000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rPr b="1" lang="en" sz="5200">
                <a:latin typeface="Open Sans ExtraBold"/>
                <a:ea typeface="Open Sans ExtraBold"/>
                <a:cs typeface="Open Sans ExtraBold"/>
                <a:sym typeface="Open Sans ExtraBold"/>
              </a:rPr>
              <a:t>Stickmaschine ausprobieren</a:t>
            </a:r>
            <a:endParaRPr b="1" i="0" sz="5200" u="none" cap="none" strike="noStrike">
              <a:solidFill>
                <a:srgbClr val="000000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0955cbfe1f_0_0"/>
          <p:cNvSpPr txBox="1"/>
          <p:nvPr/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900"/>
              <a:buFont typeface="Arial"/>
              <a:buNone/>
            </a:pPr>
            <a:r>
              <a:t/>
            </a:r>
            <a:endParaRPr b="0" i="0" sz="2900" u="none" cap="none" strike="noStrike">
              <a:solidFill>
                <a:srgbClr val="000000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200"/>
              <a:buFont typeface="Arial"/>
              <a:buNone/>
            </a:pPr>
            <a:r>
              <a:rPr b="1" lang="en" sz="5200">
                <a:latin typeface="Open Sans ExtraBold"/>
                <a:ea typeface="Open Sans ExtraBold"/>
                <a:cs typeface="Open Sans ExtraBold"/>
                <a:sym typeface="Open Sans ExtraBold"/>
              </a:rPr>
              <a:t>Stickmaschine: Theorie</a:t>
            </a:r>
            <a:endParaRPr b="1" i="0" sz="5200" u="none" cap="none" strike="noStrike">
              <a:solidFill>
                <a:srgbClr val="000000"/>
              </a:solidFill>
              <a:latin typeface="Open Sans ExtraBold"/>
              <a:ea typeface="Open Sans ExtraBold"/>
              <a:cs typeface="Open Sans ExtraBold"/>
              <a:sym typeface="Open Sans ExtraBol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Hardware: Elna Expressive 830 </a:t>
            </a:r>
            <a:endParaRPr/>
          </a:p>
        </p:txBody>
      </p:sp>
      <p:pic>
        <p:nvPicPr>
          <p:cNvPr id="114" name="Google Shape;114;p4"/>
          <p:cNvPicPr preferRelativeResize="0"/>
          <p:nvPr/>
        </p:nvPicPr>
        <p:blipFill rotWithShape="1">
          <a:blip r:embed="rId3">
            <a:alphaModFix/>
          </a:blip>
          <a:srcRect b="7955" l="3203" r="2563" t="5949"/>
          <a:stretch/>
        </p:blipFill>
        <p:spPr>
          <a:xfrm>
            <a:off x="2171700" y="1343725"/>
            <a:ext cx="4800599" cy="3289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Gemeinsamkeiten Stick- und Nähmaschine</a:t>
            </a:r>
            <a:endParaRPr/>
          </a:p>
        </p:txBody>
      </p:sp>
      <p:sp>
        <p:nvSpPr>
          <p:cNvPr id="120" name="Google Shape;120;p5"/>
          <p:cNvSpPr txBox="1"/>
          <p:nvPr/>
        </p:nvSpPr>
        <p:spPr>
          <a:xfrm>
            <a:off x="431800" y="1272225"/>
            <a:ext cx="7811100" cy="24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1900">
                <a:solidFill>
                  <a:srgbClr val="2A363B"/>
                </a:solidFill>
              </a:rPr>
              <a:t>Es gibt einen Unterfaden und einen Oberfaden. Sie werden bei beiden Maschinen auf ähnliche Weise eingefädelt. </a:t>
            </a:r>
            <a:endParaRPr sz="1900">
              <a:solidFill>
                <a:srgbClr val="2A363B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1900">
                <a:solidFill>
                  <a:srgbClr val="2A363B"/>
                </a:solidFill>
              </a:rPr>
              <a:t>Eine Nadel sticht an der immer gleichen Stelle von oben in den Stoff, wodurch die Naht oder Stickerei entsteht. </a:t>
            </a:r>
            <a:endParaRPr sz="1900">
              <a:solidFill>
                <a:srgbClr val="2A363B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" sz="1900">
                <a:solidFill>
                  <a:srgbClr val="2A363B"/>
                </a:solidFill>
              </a:rPr>
              <a:t>Der Unterfaden kann mit der Maschine auf Unterfadenspulen gespult werden. </a:t>
            </a:r>
            <a:endParaRPr sz="1900">
              <a:solidFill>
                <a:srgbClr val="2A363B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1900">
              <a:solidFill>
                <a:srgbClr val="2A363B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0955cbfe1f_0_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Unterschiede Stick- und Nähmaschine</a:t>
            </a:r>
            <a:endParaRPr/>
          </a:p>
        </p:txBody>
      </p:sp>
      <p:sp>
        <p:nvSpPr>
          <p:cNvPr id="126" name="Google Shape;126;g30955cbfe1f_0_23"/>
          <p:cNvSpPr txBox="1"/>
          <p:nvPr/>
        </p:nvSpPr>
        <p:spPr>
          <a:xfrm>
            <a:off x="431800" y="1272225"/>
            <a:ext cx="7811100" cy="249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" sz="1900">
                <a:solidFill>
                  <a:srgbClr val="2A363B"/>
                </a:solidFill>
              </a:rPr>
              <a:t>Bei der Nähmaschine müssen wir selbst den Stoff bewegen. Bei der Stickmaschine wird der Stoff, der in einen Rahmen eingespannt ist, automatisch bewegt. </a:t>
            </a:r>
            <a:endParaRPr sz="1900">
              <a:solidFill>
                <a:srgbClr val="2A363B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1900">
              <a:solidFill>
                <a:srgbClr val="2A363B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" sz="1900">
                <a:solidFill>
                  <a:srgbClr val="2A363B"/>
                </a:solidFill>
              </a:rPr>
              <a:t>Die Stickmaschine hat keine verschiedenen Stiche wie die Nähmaschine. </a:t>
            </a:r>
            <a:endParaRPr sz="1900">
              <a:solidFill>
                <a:srgbClr val="2A363B"/>
              </a:solidFill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1900">
              <a:solidFill>
                <a:srgbClr val="2A363B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Was ist beim Sticken zu beachten? </a:t>
            </a:r>
            <a:endParaRPr/>
          </a:p>
        </p:txBody>
      </p:sp>
      <p:pic>
        <p:nvPicPr>
          <p:cNvPr id="132" name="Google Shape;132;p9"/>
          <p:cNvPicPr preferRelativeResize="0"/>
          <p:nvPr/>
        </p:nvPicPr>
        <p:blipFill rotWithShape="1">
          <a:blip r:embed="rId3">
            <a:alphaModFix/>
          </a:blip>
          <a:srcRect b="0" l="1923" r="1923" t="0"/>
          <a:stretch/>
        </p:blipFill>
        <p:spPr>
          <a:xfrm>
            <a:off x="1527324" y="2277442"/>
            <a:ext cx="1800200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9"/>
          <p:cNvPicPr preferRelativeResize="0"/>
          <p:nvPr/>
        </p:nvPicPr>
        <p:blipFill rotWithShape="1">
          <a:blip r:embed="rId4">
            <a:alphaModFix/>
          </a:blip>
          <a:srcRect b="57345" l="46088" r="0" t="9802"/>
          <a:stretch/>
        </p:blipFill>
        <p:spPr>
          <a:xfrm>
            <a:off x="5888483" y="2277451"/>
            <a:ext cx="1728193" cy="18722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9"/>
          <p:cNvPicPr preferRelativeResize="0"/>
          <p:nvPr/>
        </p:nvPicPr>
        <p:blipFill rotWithShape="1">
          <a:blip r:embed="rId5">
            <a:alphaModFix/>
          </a:blip>
          <a:srcRect b="0" l="14174" r="14166" t="0"/>
          <a:stretch/>
        </p:blipFill>
        <p:spPr>
          <a:xfrm>
            <a:off x="3713282" y="2271467"/>
            <a:ext cx="1800202" cy="1884161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9"/>
          <p:cNvSpPr txBox="1"/>
          <p:nvPr/>
        </p:nvSpPr>
        <p:spPr>
          <a:xfrm>
            <a:off x="1537975" y="1472400"/>
            <a:ext cx="1800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Open Sans SemiBold"/>
                <a:ea typeface="Open Sans SemiBold"/>
                <a:cs typeface="Open Sans SemiBold"/>
                <a:sym typeface="Open Sans SemiBold"/>
              </a:rPr>
              <a:t>Immer ein Stickvlies verwenden</a:t>
            </a:r>
            <a:endParaRPr b="0" i="0" sz="1400" u="none" cap="none" strike="noStrike">
              <a:solidFill>
                <a:srgbClr val="000000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36" name="Google Shape;136;p9"/>
          <p:cNvSpPr txBox="1"/>
          <p:nvPr/>
        </p:nvSpPr>
        <p:spPr>
          <a:xfrm>
            <a:off x="3713225" y="1472400"/>
            <a:ext cx="1800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Open Sans SemiBold"/>
                <a:ea typeface="Open Sans SemiBold"/>
                <a:cs typeface="Open Sans SemiBold"/>
                <a:sym typeface="Open Sans SemiBold"/>
              </a:rPr>
              <a:t>Darauf achten, dass Stoff richtig eingespannt ist</a:t>
            </a:r>
            <a:endParaRPr b="0" i="0" sz="1400" u="none" cap="none" strike="noStrike">
              <a:solidFill>
                <a:srgbClr val="000000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  <p:sp>
        <p:nvSpPr>
          <p:cNvPr id="137" name="Google Shape;137;p9"/>
          <p:cNvSpPr txBox="1"/>
          <p:nvPr/>
        </p:nvSpPr>
        <p:spPr>
          <a:xfrm>
            <a:off x="5852425" y="1472400"/>
            <a:ext cx="1800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>
                <a:latin typeface="Open Sans SemiBold"/>
                <a:ea typeface="Open Sans SemiBold"/>
                <a:cs typeface="Open Sans SemiBold"/>
                <a:sym typeface="Open Sans SemiBold"/>
              </a:rPr>
              <a:t>Anweisungen auf dem Display beachten</a:t>
            </a:r>
            <a:endParaRPr b="0" i="0" sz="1400" u="none" cap="none" strike="noStrike">
              <a:solidFill>
                <a:srgbClr val="000000"/>
              </a:solidFill>
              <a:latin typeface="Open Sans SemiBold"/>
              <a:ea typeface="Open Sans SemiBold"/>
              <a:cs typeface="Open Sans SemiBold"/>
              <a:sym typeface="Open Sans SemiBol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